
<file path=[Content_Types].xml><?xml version="1.0" encoding="utf-8"?>
<Types xmlns="http://schemas.openxmlformats.org/package/2006/content-types">
  <Default Extension="dib" ContentType="image/png"/>
  <Default Extension="gif" ContentType="image/gif"/>
  <Default Extension="jpeg" ContentType="image/jpeg"/>
  <Default Extension="jpg" ContentType="image/jpeg"/>
  <Default Extension="myextj"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media/image31.jpg" ContentType="image/gif"/>
  <Override PartName="/ppt/media/image32.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08"/>
  </p:notesMasterIdLst>
  <p:sldIdLst>
    <p:sldId id="256" r:id="rId2"/>
    <p:sldId id="293" r:id="rId3"/>
    <p:sldId id="294" r:id="rId4"/>
    <p:sldId id="287" r:id="rId5"/>
    <p:sldId id="288" r:id="rId6"/>
    <p:sldId id="289" r:id="rId7"/>
    <p:sldId id="290" r:id="rId8"/>
    <p:sldId id="291" r:id="rId9"/>
    <p:sldId id="292" r:id="rId10"/>
    <p:sldId id="295" r:id="rId11"/>
    <p:sldId id="296" r:id="rId12"/>
    <p:sldId id="297" r:id="rId13"/>
    <p:sldId id="298" r:id="rId14"/>
    <p:sldId id="299" r:id="rId15"/>
    <p:sldId id="301" r:id="rId16"/>
    <p:sldId id="302" r:id="rId17"/>
    <p:sldId id="303" r:id="rId18"/>
    <p:sldId id="304" r:id="rId19"/>
    <p:sldId id="305" r:id="rId20"/>
    <p:sldId id="306" r:id="rId21"/>
    <p:sldId id="335" r:id="rId22"/>
    <p:sldId id="337" r:id="rId23"/>
    <p:sldId id="326" r:id="rId24"/>
    <p:sldId id="327" r:id="rId25"/>
    <p:sldId id="329" r:id="rId26"/>
    <p:sldId id="330" r:id="rId27"/>
    <p:sldId id="307" r:id="rId28"/>
    <p:sldId id="309" r:id="rId29"/>
    <p:sldId id="314" r:id="rId30"/>
    <p:sldId id="311" r:id="rId31"/>
    <p:sldId id="312" r:id="rId32"/>
    <p:sldId id="315" r:id="rId33"/>
    <p:sldId id="308" r:id="rId34"/>
    <p:sldId id="321" r:id="rId35"/>
    <p:sldId id="322" r:id="rId36"/>
    <p:sldId id="323" r:id="rId37"/>
    <p:sldId id="316" r:id="rId38"/>
    <p:sldId id="319" r:id="rId39"/>
    <p:sldId id="320" r:id="rId40"/>
    <p:sldId id="317" r:id="rId41"/>
    <p:sldId id="324" r:id="rId42"/>
    <p:sldId id="318" r:id="rId43"/>
    <p:sldId id="342" r:id="rId44"/>
    <p:sldId id="340" r:id="rId45"/>
    <p:sldId id="343" r:id="rId46"/>
    <p:sldId id="341" r:id="rId47"/>
    <p:sldId id="344" r:id="rId48"/>
    <p:sldId id="345" r:id="rId49"/>
    <p:sldId id="346" r:id="rId50"/>
    <p:sldId id="347" r:id="rId51"/>
    <p:sldId id="353" r:id="rId52"/>
    <p:sldId id="349" r:id="rId53"/>
    <p:sldId id="354" r:id="rId54"/>
    <p:sldId id="350" r:id="rId55"/>
    <p:sldId id="351" r:id="rId56"/>
    <p:sldId id="366" r:id="rId57"/>
    <p:sldId id="363" r:id="rId58"/>
    <p:sldId id="367" r:id="rId59"/>
    <p:sldId id="368" r:id="rId60"/>
    <p:sldId id="364" r:id="rId61"/>
    <p:sldId id="365" r:id="rId62"/>
    <p:sldId id="355" r:id="rId63"/>
    <p:sldId id="371" r:id="rId64"/>
    <p:sldId id="369" r:id="rId65"/>
    <p:sldId id="376" r:id="rId66"/>
    <p:sldId id="370" r:id="rId67"/>
    <p:sldId id="372" r:id="rId68"/>
    <p:sldId id="374" r:id="rId69"/>
    <p:sldId id="375" r:id="rId70"/>
    <p:sldId id="373" r:id="rId71"/>
    <p:sldId id="377" r:id="rId72"/>
    <p:sldId id="378" r:id="rId73"/>
    <p:sldId id="379" r:id="rId74"/>
    <p:sldId id="382" r:id="rId75"/>
    <p:sldId id="381" r:id="rId76"/>
    <p:sldId id="384" r:id="rId77"/>
    <p:sldId id="380" r:id="rId78"/>
    <p:sldId id="383" r:id="rId79"/>
    <p:sldId id="385" r:id="rId80"/>
    <p:sldId id="386" r:id="rId81"/>
    <p:sldId id="257" r:id="rId82"/>
    <p:sldId id="260" r:id="rId83"/>
    <p:sldId id="261" r:id="rId84"/>
    <p:sldId id="262" r:id="rId85"/>
    <p:sldId id="263" r:id="rId86"/>
    <p:sldId id="264" r:id="rId87"/>
    <p:sldId id="265" r:id="rId88"/>
    <p:sldId id="266" r:id="rId89"/>
    <p:sldId id="267" r:id="rId90"/>
    <p:sldId id="268" r:id="rId91"/>
    <p:sldId id="269" r:id="rId92"/>
    <p:sldId id="270" r:id="rId93"/>
    <p:sldId id="271" r:id="rId94"/>
    <p:sldId id="272" r:id="rId95"/>
    <p:sldId id="273" r:id="rId96"/>
    <p:sldId id="274" r:id="rId97"/>
    <p:sldId id="275" r:id="rId98"/>
    <p:sldId id="276" r:id="rId99"/>
    <p:sldId id="277" r:id="rId100"/>
    <p:sldId id="356" r:id="rId101"/>
    <p:sldId id="357" r:id="rId102"/>
    <p:sldId id="358" r:id="rId103"/>
    <p:sldId id="359" r:id="rId104"/>
    <p:sldId id="362" r:id="rId105"/>
    <p:sldId id="360" r:id="rId106"/>
    <p:sldId id="361" r:id="rId10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5" d="100"/>
          <a:sy n="105" d="100"/>
        </p:scale>
        <p:origin x="179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notesMaster" Target="notesMasters/notesMaster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829187-77A6-428F-A445-D49ECD63CE67}" type="datetimeFigureOut">
              <a:rPr lang="en-US" smtClean="0"/>
              <a:t>2/20/2024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2A6CF8-A569-48DA-B63D-2874D7B1C355}" type="slidenum">
              <a:rPr lang="en-US" smtClean="0"/>
              <a:t>‹#›</a:t>
            </a:fld>
            <a:endParaRPr lang="en-US"/>
          </a:p>
        </p:txBody>
      </p:sp>
    </p:spTree>
    <p:extLst>
      <p:ext uri="{BB962C8B-B14F-4D97-AF65-F5344CB8AC3E}">
        <p14:creationId xmlns:p14="http://schemas.microsoft.com/office/powerpoint/2010/main" val="35384655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EA41BB90-93A5-44D7-B426-D1A127415753}" type="datetime1">
              <a:rPr lang="sr-Latn-RS" smtClean="0"/>
              <a:t>20.2.2024.</a:t>
            </a:fld>
            <a:endParaRPr lang="en-US"/>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B6F15528-21DE-4FAA-801E-634DDDAF4B2B}" type="slidenum">
              <a:rPr lang="en-US" smtClean="0"/>
              <a:pPr/>
              <a:t>‹#›</a:t>
            </a:fld>
            <a:endParaRPr lang="en-US"/>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F0C6F02-A9F3-404F-B1C5-64224564111E}" type="datetime1">
              <a:rPr lang="sr-Latn-RS" smtClean="0"/>
              <a:t>20.2.2024.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9C91743-CD31-44EF-B367-496FCFE0AE1B}" type="datetime1">
              <a:rPr lang="sr-Latn-RS" smtClean="0"/>
              <a:t>20.2.2024.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4BDB606-19CD-4C5C-926E-54CA7D751B7E}" type="datetime1">
              <a:rPr lang="sr-Latn-RS" smtClean="0"/>
              <a:t>20.2.2024.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509B07DB-5EEC-43EE-81FE-BD1B798C59B0}" type="datetime1">
              <a:rPr lang="sr-Latn-RS" smtClean="0"/>
              <a:t>20.2.2024.</a:t>
            </a:fld>
            <a:endParaRPr lang="en-US"/>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a:t>Click to edit Master title style</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a:t>Click to edit Master title style</a:t>
            </a:r>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6D01EF4-3F7F-49EF-9BC1-A63EE3C8012D}" type="datetime1">
              <a:rPr lang="sr-Latn-RS" smtClean="0"/>
              <a:t>20.2.2024.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2C414E2-A2E1-4FAF-A141-947B1401C4F7}" type="datetime1">
              <a:rPr lang="sr-Latn-RS" smtClean="0"/>
              <a:t>20.2.2024.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0141F0F-0456-4812-B8BB-C91C995D3322}" type="datetime1">
              <a:rPr lang="sr-Latn-RS" smtClean="0"/>
              <a:t>20.2.2024.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D76DF1F4-E642-4527-B5AC-42C0534EC56B}" type="datetime1">
              <a:rPr lang="sr-Latn-RS" smtClean="0"/>
              <a:t>20.2.2024.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2F1F1F2-18DC-4D87-8DFA-9DE700FA3D69}" type="datetime1">
              <a:rPr lang="sr-Latn-RS" smtClean="0"/>
              <a:t>20.2.2024.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5" name="Date Placeholder 4"/>
          <p:cNvSpPr>
            <a:spLocks noGrp="1"/>
          </p:cNvSpPr>
          <p:nvPr>
            <p:ph type="dt" sz="half" idx="10"/>
          </p:nvPr>
        </p:nvSpPr>
        <p:spPr/>
        <p:txBody>
          <a:bodyPr/>
          <a:lstStyle/>
          <a:p>
            <a:fld id="{2E6E7CED-30AD-446E-B93F-58AE7ECC70FB}" type="datetime1">
              <a:rPr lang="sr-Latn-RS" smtClean="0"/>
              <a:t>20.2.2024.</a:t>
            </a:fld>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EC7A6A0C-4FAD-418E-8E69-DE4F7A941555}" type="datetime1">
              <a:rPr lang="sr-Latn-RS" smtClean="0"/>
              <a:t>20.2.2024.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B6F15528-21DE-4FAA-801E-634DDDAF4B2B}" type="slidenum">
              <a:rPr lang="en-US" smtClean="0"/>
              <a:pPr/>
              <a:t>‹#›</a:t>
            </a:fld>
            <a:endParaRPr lang="en-US"/>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2.dib"/><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g"/><Relationship Id="rId1" Type="http://schemas.openxmlformats.org/officeDocument/2006/relationships/slideLayout" Target="../slideLayouts/slideLayout7.xml"/><Relationship Id="rId5" Type="http://schemas.openxmlformats.org/officeDocument/2006/relationships/image" Target="../media/image24.jpg"/><Relationship Id="rId4" Type="http://schemas.openxmlformats.org/officeDocument/2006/relationships/image" Target="../media/image23.myextj"/></Relationships>
</file>

<file path=ppt/slides/_rels/slide6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7.xml"/><Relationship Id="rId5" Type="http://schemas.openxmlformats.org/officeDocument/2006/relationships/image" Target="../media/image28.jpg"/><Relationship Id="rId4" Type="http://schemas.openxmlformats.org/officeDocument/2006/relationships/image" Target="../media/image27.jpg"/></Relationships>
</file>

<file path=ppt/slides/_rels/slide6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gif"/><Relationship Id="rId1" Type="http://schemas.openxmlformats.org/officeDocument/2006/relationships/slideLayout" Target="../slideLayouts/slideLayout7.xml"/><Relationship Id="rId5" Type="http://schemas.openxmlformats.org/officeDocument/2006/relationships/image" Target="../media/image32.jpg"/><Relationship Id="rId4" Type="http://schemas.openxmlformats.org/officeDocument/2006/relationships/image" Target="../media/image3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7.xml"/><Relationship Id="rId5" Type="http://schemas.openxmlformats.org/officeDocument/2006/relationships/image" Target="../media/image36.jpg"/><Relationship Id="rId4" Type="http://schemas.openxmlformats.org/officeDocument/2006/relationships/image" Target="../media/image35.jp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g"/><Relationship Id="rId1" Type="http://schemas.openxmlformats.org/officeDocument/2006/relationships/slideLayout" Target="../slideLayouts/slideLayout7.xml"/><Relationship Id="rId5" Type="http://schemas.openxmlformats.org/officeDocument/2006/relationships/image" Target="../media/image40.jpg"/><Relationship Id="rId4" Type="http://schemas.openxmlformats.org/officeDocument/2006/relationships/image" Target="../media/image39.jpg"/></Relationships>
</file>

<file path=ppt/slides/_rels/slide75.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Layout" Target="../slideLayouts/slideLayout7.xml"/><Relationship Id="rId5" Type="http://schemas.openxmlformats.org/officeDocument/2006/relationships/image" Target="../media/image45.jpg"/><Relationship Id="rId4" Type="http://schemas.openxmlformats.org/officeDocument/2006/relationships/image" Target="../media/image44.jp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Layout" Target="../slideLayouts/slideLayout7.xml"/><Relationship Id="rId5" Type="http://schemas.openxmlformats.org/officeDocument/2006/relationships/image" Target="../media/image49.jpeg"/><Relationship Id="rId4" Type="http://schemas.openxmlformats.org/officeDocument/2006/relationships/image" Target="../media/image48.jp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50.wmf"/><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533400" y="4572000"/>
            <a:ext cx="6781800" cy="685800"/>
          </a:xfrm>
        </p:spPr>
        <p:txBody>
          <a:bodyPr rtlCol="0"/>
          <a:lstStyle/>
          <a:p>
            <a:pPr fontAlgn="auto">
              <a:spcAft>
                <a:spcPts val="0"/>
              </a:spcAft>
              <a:buFont typeface="Arial" pitchFamily="34" charset="0"/>
              <a:buNone/>
              <a:defRPr/>
            </a:pPr>
            <a:r>
              <a:rPr lang="sr-Latn-RS" altLang="en-US" dirty="0">
                <a:latin typeface="Times New Roman" panose="02020603050405020304" pitchFamily="18" charset="0"/>
                <a:cs typeface="Times New Roman" panose="02020603050405020304" pitchFamily="18" charset="0"/>
              </a:rPr>
              <a:t>Dejan Aleksić</a:t>
            </a:r>
            <a:endParaRPr lang="en-US" altLang="en-US" dirty="0">
              <a:latin typeface="Times New Roman" panose="02020603050405020304" pitchFamily="18" charset="0"/>
              <a:cs typeface="Times New Roman" panose="02020603050405020304" pitchFamily="18" charset="0"/>
            </a:endParaRPr>
          </a:p>
        </p:txBody>
      </p:sp>
      <p:sp>
        <p:nvSpPr>
          <p:cNvPr id="8195" name="Rectangle 1"/>
          <p:cNvSpPr>
            <a:spLocks noChangeArrowheads="1"/>
          </p:cNvSpPr>
          <p:nvPr/>
        </p:nvSpPr>
        <p:spPr bwMode="auto">
          <a:xfrm>
            <a:off x="533400" y="3105150"/>
            <a:ext cx="67818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400" dirty="0">
                <a:latin typeface="Times New Roman" pitchFamily="18" charset="0"/>
                <a:cs typeface="Times New Roman" pitchFamily="18" charset="0"/>
              </a:rPr>
              <a:t>Developmental neurology. Clinical syndromes caused by damage to certain lobes of the brain. Aphasia, apraxia, agnosia.</a:t>
            </a:r>
          </a:p>
        </p:txBody>
      </p:sp>
    </p:spTree>
    <p:extLst>
      <p:ext uri="{BB962C8B-B14F-4D97-AF65-F5344CB8AC3E}">
        <p14:creationId xmlns:p14="http://schemas.microsoft.com/office/powerpoint/2010/main" val="3361940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rrowheads="1"/>
          </p:cNvSpPr>
          <p:nvPr>
            <p:ph type="title"/>
          </p:nvPr>
        </p:nvSpPr>
        <p:spPr/>
        <p:txBody>
          <a:bodyPr>
            <a:normAutofit/>
          </a:bodyPr>
          <a:lstStyle/>
          <a:p>
            <a:r>
              <a:rPr lang="en-US" altLang="en-US" sz="4000" dirty="0">
                <a:solidFill>
                  <a:schemeClr val="tx1"/>
                </a:solidFill>
                <a:latin typeface="Times New Roman" panose="02020603050405020304" pitchFamily="18" charset="0"/>
                <a:cs typeface="Times New Roman" panose="02020603050405020304" pitchFamily="18" charset="0"/>
              </a:rPr>
              <a:t>Developmental disorders</a:t>
            </a:r>
          </a:p>
        </p:txBody>
      </p:sp>
      <p:sp>
        <p:nvSpPr>
          <p:cNvPr id="14339" name="Rectangle 3"/>
          <p:cNvSpPr>
            <a:spLocks noGrp="1" noRot="1" noChangeArrowheads="1"/>
          </p:cNvSpPr>
          <p:nvPr>
            <p:ph type="body" idx="1"/>
          </p:nvPr>
        </p:nvSpPr>
        <p:spPr/>
        <p:txBody>
          <a:bodyPr/>
          <a:lstStyle/>
          <a:p>
            <a:pPr marL="114300" indent="0">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Disorders of motor development</a:t>
            </a:r>
          </a:p>
          <a:p>
            <a:pPr marL="114300" indent="0">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Disorders of psychological development</a:t>
            </a:r>
          </a:p>
          <a:p>
            <a:pPr marL="114300" indent="0">
              <a:lnSpc>
                <a:spcPct val="90000"/>
              </a:lnSpc>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114300" indent="0">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Causes of delayed development - progressive and non-progressive damage to the developing brain</a:t>
            </a:r>
          </a:p>
          <a:p>
            <a:pPr marL="114300" indent="0">
              <a:lnSpc>
                <a:spcPct val="90000"/>
              </a:lnSpc>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114300" indent="0">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Causes of developmental regression - progressive diseases of the nervous system</a:t>
            </a:r>
          </a:p>
        </p:txBody>
      </p:sp>
    </p:spTree>
    <p:extLst>
      <p:ext uri="{BB962C8B-B14F-4D97-AF65-F5344CB8AC3E}">
        <p14:creationId xmlns:p14="http://schemas.microsoft.com/office/powerpoint/2010/main" val="401018266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rrowheads="1"/>
          </p:cNvSpPr>
          <p:nvPr>
            <p:ph type="title"/>
          </p:nvPr>
        </p:nvSpPr>
        <p:spPr/>
        <p:txBody>
          <a:bodyPr/>
          <a:lstStyle/>
          <a:p>
            <a:r>
              <a:rPr lang="en-US" altLang="en-US" dirty="0">
                <a:solidFill>
                  <a:schemeClr val="tx1"/>
                </a:solidFill>
                <a:latin typeface="Times New Roman" panose="02020603050405020304" pitchFamily="18" charset="0"/>
                <a:cs typeface="Times New Roman" panose="02020603050405020304" pitchFamily="18" charset="0"/>
              </a:rPr>
              <a:t>Aphasia</a:t>
            </a:r>
          </a:p>
        </p:txBody>
      </p:sp>
      <p:sp>
        <p:nvSpPr>
          <p:cNvPr id="21507" name="Rectangle 3"/>
          <p:cNvSpPr>
            <a:spLocks noGrp="1" noRot="1" noChangeArrowheads="1"/>
          </p:cNvSpPr>
          <p:nvPr>
            <p:ph type="body" idx="1"/>
          </p:nvPr>
        </p:nvSpPr>
        <p:spPr>
          <a:xfrm>
            <a:off x="228600" y="1600200"/>
            <a:ext cx="8458200" cy="5029200"/>
          </a:xfrm>
        </p:spPr>
        <p:txBody>
          <a:bodyPr>
            <a:normAutofit/>
          </a:bodyPr>
          <a:lstStyle/>
          <a:p>
            <a:pPr marL="114300" indent="0" algn="just">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Acquired disorder of language expression and understanding of verbal and written language messages</a:t>
            </a:r>
          </a:p>
          <a:p>
            <a:pPr marL="114300" indent="0" algn="just">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Interruption in the two-way process of transition from thought to speech and speech to thought (comprehension)</a:t>
            </a:r>
          </a:p>
          <a:p>
            <a:pPr marL="114300" indent="0" algn="just">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Brokin's field-inferior frontal gyrus</a:t>
            </a:r>
          </a:p>
          <a:p>
            <a:pPr marL="114300" indent="0" algn="just">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Wernicke's field-superior temporal gyrus</a:t>
            </a:r>
          </a:p>
          <a:p>
            <a:pPr marL="114300" indent="0" algn="just">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Fasciculus </a:t>
            </a:r>
            <a:r>
              <a:rPr lang="en-US" altLang="en-US" sz="2400" dirty="0" err="1">
                <a:solidFill>
                  <a:schemeClr val="tx1"/>
                </a:solidFill>
                <a:latin typeface="Times New Roman" panose="02020603050405020304" pitchFamily="18" charset="0"/>
                <a:cs typeface="Times New Roman" panose="02020603050405020304" pitchFamily="18" charset="0"/>
              </a:rPr>
              <a:t>arcuatus</a:t>
            </a:r>
            <a:endParaRPr lang="en-US" altLang="en-US" sz="2400" dirty="0">
              <a:solidFill>
                <a:schemeClr val="tx1"/>
              </a:solidFill>
              <a:latin typeface="Times New Roman" panose="02020603050405020304" pitchFamily="18" charset="0"/>
              <a:cs typeface="Times New Roman" panose="02020603050405020304" pitchFamily="18" charset="0"/>
            </a:endParaRPr>
          </a:p>
          <a:p>
            <a:pPr marL="114300" indent="0" algn="just">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In 99% of right-handers and in about 60% of left-handers, language functions are in the left hemisphere</a:t>
            </a:r>
          </a:p>
          <a:p>
            <a:pPr marL="114300" indent="0" algn="just">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Subcortical aphasias</a:t>
            </a:r>
          </a:p>
          <a:p>
            <a:pPr marL="114300" indent="0" algn="just">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           - thalamus and striatum</a:t>
            </a:r>
          </a:p>
        </p:txBody>
      </p:sp>
    </p:spTree>
    <p:extLst>
      <p:ext uri="{BB962C8B-B14F-4D97-AF65-F5344CB8AC3E}">
        <p14:creationId xmlns:p14="http://schemas.microsoft.com/office/powerpoint/2010/main" val="3437628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rrowheads="1"/>
          </p:cNvSpPr>
          <p:nvPr>
            <p:ph type="title"/>
          </p:nvPr>
        </p:nvSpPr>
        <p:spPr/>
        <p:txBody>
          <a:bodyPr/>
          <a:lstStyle/>
          <a:p>
            <a:r>
              <a:rPr lang="en-US" altLang="en-US" dirty="0">
                <a:solidFill>
                  <a:schemeClr val="tx1"/>
                </a:solidFill>
                <a:latin typeface="Times New Roman" panose="02020603050405020304" pitchFamily="18" charset="0"/>
                <a:cs typeface="Times New Roman" panose="02020603050405020304" pitchFamily="18" charset="0"/>
              </a:rPr>
              <a:t>Etiology of aphasia</a:t>
            </a:r>
          </a:p>
        </p:txBody>
      </p:sp>
      <p:sp>
        <p:nvSpPr>
          <p:cNvPr id="24579" name="Rectangle 3"/>
          <p:cNvSpPr>
            <a:spLocks noGrp="1" noRot="1" noChangeArrowheads="1"/>
          </p:cNvSpPr>
          <p:nvPr>
            <p:ph type="body" idx="1"/>
          </p:nvPr>
        </p:nvSpPr>
        <p:spPr/>
        <p:txBody>
          <a:bodyPr/>
          <a:lstStyle/>
          <a:p>
            <a:pPr marL="114300" indent="0" algn="just">
              <a:buNone/>
            </a:pPr>
            <a:endParaRPr lang="sr-Cyrl-RS" altLang="en-US" sz="2400" dirty="0">
              <a:solidFill>
                <a:schemeClr val="tx1"/>
              </a:solidFill>
              <a:latin typeface="Times New Roman" panose="02020603050405020304" pitchFamily="18" charset="0"/>
              <a:cs typeface="Times New Roman" panose="02020603050405020304" pitchFamily="18" charset="0"/>
            </a:endParaRPr>
          </a:p>
          <a:p>
            <a:pPr marL="114300" indent="0" algn="just">
              <a:buNone/>
            </a:pPr>
            <a:endParaRPr lang="sr-Cyrl-RS" altLang="en-US" sz="2400"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Ischemic or hemorrhagic stroke</a:t>
            </a:r>
          </a:p>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Trauma</a:t>
            </a:r>
          </a:p>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Tumors</a:t>
            </a:r>
          </a:p>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Encephalitis</a:t>
            </a:r>
          </a:p>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Dementia</a:t>
            </a:r>
          </a:p>
        </p:txBody>
      </p:sp>
    </p:spTree>
    <p:extLst>
      <p:ext uri="{BB962C8B-B14F-4D97-AF65-F5344CB8AC3E}">
        <p14:creationId xmlns:p14="http://schemas.microsoft.com/office/powerpoint/2010/main" val="395097834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rrowheads="1"/>
          </p:cNvSpPr>
          <p:nvPr>
            <p:ph type="title"/>
          </p:nvPr>
        </p:nvSpPr>
        <p:spPr/>
        <p:txBody>
          <a:bodyPr/>
          <a:lstStyle/>
          <a:p>
            <a:r>
              <a:rPr lang="en-US" altLang="en-US" dirty="0">
                <a:solidFill>
                  <a:schemeClr val="tx1"/>
                </a:solidFill>
                <a:latin typeface="Times New Roman" panose="02020603050405020304" pitchFamily="18" charset="0"/>
                <a:cs typeface="Times New Roman" panose="02020603050405020304" pitchFamily="18" charset="0"/>
              </a:rPr>
              <a:t>Symptoms of aphasia</a:t>
            </a:r>
          </a:p>
        </p:txBody>
      </p:sp>
      <p:sp>
        <p:nvSpPr>
          <p:cNvPr id="25603" name="Rectangle 3"/>
          <p:cNvSpPr>
            <a:spLocks noGrp="1" noRot="1" noChangeArrowheads="1"/>
          </p:cNvSpPr>
          <p:nvPr>
            <p:ph type="body" idx="4294967295"/>
          </p:nvPr>
        </p:nvSpPr>
        <p:spPr>
          <a:xfrm>
            <a:off x="304800" y="1676400"/>
            <a:ext cx="8534400" cy="4525963"/>
          </a:xfrm>
        </p:spPr>
        <p:txBody>
          <a:bodyPr>
            <a:normAutofit/>
          </a:bodyPr>
          <a:lstStyle/>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Mutism - complete loss of the power of speech</a:t>
            </a:r>
          </a:p>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         - aphasic (severe, global aphasia with problems not understanding speech and writing)</a:t>
            </a:r>
          </a:p>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         - non-phasic (anarthria, akinetic mutism, neurosis, diseases of the larynx and pharynx, understands speech)</a:t>
            </a:r>
          </a:p>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Anomie – inability to name objects, persons and concepts</a:t>
            </a:r>
          </a:p>
          <a:p>
            <a:pPr marL="114300" indent="0" algn="just">
              <a:buNone/>
            </a:pPr>
            <a:r>
              <a:rPr lang="en-US" altLang="en-US" sz="2400" dirty="0" err="1">
                <a:solidFill>
                  <a:schemeClr val="tx1"/>
                </a:solidFill>
                <a:latin typeface="Times New Roman" panose="02020603050405020304" pitchFamily="18" charset="0"/>
                <a:cs typeface="Times New Roman" panose="02020603050405020304" pitchFamily="18" charset="0"/>
              </a:rPr>
              <a:t>Paraphasias</a:t>
            </a:r>
            <a:r>
              <a:rPr lang="en-US" altLang="en-US" sz="2400" dirty="0">
                <a:solidFill>
                  <a:schemeClr val="tx1"/>
                </a:solidFill>
                <a:latin typeface="Times New Roman" panose="02020603050405020304" pitchFamily="18" charset="0"/>
                <a:cs typeface="Times New Roman" panose="02020603050405020304" pitchFamily="18" charset="0"/>
              </a:rPr>
              <a:t> – incorrect use of words, substitution of letters</a:t>
            </a:r>
          </a:p>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Neologisms – new coins</a:t>
            </a:r>
          </a:p>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Perseverations – inadequate repetition of sentences, words</a:t>
            </a:r>
          </a:p>
        </p:txBody>
      </p:sp>
    </p:spTree>
    <p:extLst>
      <p:ext uri="{BB962C8B-B14F-4D97-AF65-F5344CB8AC3E}">
        <p14:creationId xmlns:p14="http://schemas.microsoft.com/office/powerpoint/2010/main" val="181966633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rrowheads="1"/>
          </p:cNvSpPr>
          <p:nvPr>
            <p:ph type="title"/>
          </p:nvPr>
        </p:nvSpPr>
        <p:spPr/>
        <p:txBody>
          <a:bodyPr/>
          <a:lstStyle/>
          <a:p>
            <a:r>
              <a:rPr lang="en-US" altLang="en-US" dirty="0">
                <a:solidFill>
                  <a:schemeClr val="tx1"/>
                </a:solidFill>
                <a:latin typeface="Times New Roman" panose="02020603050405020304" pitchFamily="18" charset="0"/>
                <a:cs typeface="Times New Roman" panose="02020603050405020304" pitchFamily="18" charset="0"/>
              </a:rPr>
              <a:t>Basic forms of aphasia</a:t>
            </a:r>
          </a:p>
        </p:txBody>
      </p:sp>
      <p:sp>
        <p:nvSpPr>
          <p:cNvPr id="22531" name="Rectangle 3"/>
          <p:cNvSpPr>
            <a:spLocks noGrp="1" noRot="1" noChangeArrowheads="1"/>
          </p:cNvSpPr>
          <p:nvPr>
            <p:ph type="body" idx="1"/>
          </p:nvPr>
        </p:nvSpPr>
        <p:spPr>
          <a:xfrm>
            <a:off x="457200" y="1752600"/>
            <a:ext cx="8229600" cy="4800600"/>
          </a:xfrm>
        </p:spPr>
        <p:txBody>
          <a:bodyPr>
            <a:normAutofit lnSpcReduction="10000"/>
          </a:bodyPr>
          <a:lstStyle/>
          <a:p>
            <a:pPr marL="114300" indent="0" algn="just">
              <a:buNone/>
            </a:pPr>
            <a:r>
              <a:rPr lang="en-US" altLang="en-US" dirty="0">
                <a:solidFill>
                  <a:srgbClr val="FF0000"/>
                </a:solidFill>
                <a:latin typeface="Times New Roman" panose="02020603050405020304" pitchFamily="18" charset="0"/>
                <a:cs typeface="Times New Roman" panose="02020603050405020304" pitchFamily="18" charset="0"/>
              </a:rPr>
              <a:t>Brokin's (motor) </a:t>
            </a:r>
            <a:r>
              <a:rPr lang="en-US" altLang="en-US" dirty="0">
                <a:solidFill>
                  <a:schemeClr val="tx1"/>
                </a:solidFill>
                <a:latin typeface="Times New Roman" panose="02020603050405020304" pitchFamily="18" charset="0"/>
                <a:cs typeface="Times New Roman" panose="02020603050405020304" pitchFamily="18" charset="0"/>
              </a:rPr>
              <a:t>- non-fluent speech, difficult articulation, </a:t>
            </a:r>
            <a:r>
              <a:rPr lang="en-US" altLang="en-US" dirty="0" err="1">
                <a:solidFill>
                  <a:schemeClr val="tx1"/>
                </a:solidFill>
                <a:latin typeface="Times New Roman" panose="02020603050405020304" pitchFamily="18" charset="0"/>
                <a:cs typeface="Times New Roman" panose="02020603050405020304" pitchFamily="18" charset="0"/>
              </a:rPr>
              <a:t>aprosodia</a:t>
            </a:r>
            <a:r>
              <a:rPr lang="en-US" altLang="en-US" dirty="0">
                <a:solidFill>
                  <a:schemeClr val="tx1"/>
                </a:solidFill>
                <a:latin typeface="Times New Roman" panose="02020603050405020304" pitchFamily="18" charset="0"/>
                <a:cs typeface="Times New Roman" panose="02020603050405020304" pitchFamily="18" charset="0"/>
              </a:rPr>
              <a:t>, agrammatism, anomia, loss of repetitive speech (+ right-sided hemiparesis)</a:t>
            </a:r>
          </a:p>
          <a:p>
            <a:pPr marL="114300" indent="0" algn="just">
              <a:buNone/>
            </a:pPr>
            <a:r>
              <a:rPr lang="en-US" altLang="en-US" dirty="0">
                <a:solidFill>
                  <a:srgbClr val="FF0000"/>
                </a:solidFill>
                <a:latin typeface="Times New Roman" panose="02020603050405020304" pitchFamily="18" charset="0"/>
                <a:cs typeface="Times New Roman" panose="02020603050405020304" pitchFamily="18" charset="0"/>
              </a:rPr>
              <a:t>Wernicke's (sensory) </a:t>
            </a:r>
            <a:r>
              <a:rPr lang="en-US" altLang="en-US" dirty="0">
                <a:solidFill>
                  <a:schemeClr val="tx1"/>
                </a:solidFill>
                <a:latin typeface="Times New Roman" panose="02020603050405020304" pitchFamily="18" charset="0"/>
                <a:cs typeface="Times New Roman" panose="02020603050405020304" pitchFamily="18" charset="0"/>
              </a:rPr>
              <a:t>- impaired understanding, </a:t>
            </a:r>
            <a:r>
              <a:rPr lang="en-US" altLang="en-US" dirty="0" err="1">
                <a:solidFill>
                  <a:schemeClr val="tx1"/>
                </a:solidFill>
                <a:latin typeface="Times New Roman" panose="02020603050405020304" pitchFamily="18" charset="0"/>
                <a:cs typeface="Times New Roman" panose="02020603050405020304" pitchFamily="18" charset="0"/>
              </a:rPr>
              <a:t>paraphasias</a:t>
            </a:r>
            <a:r>
              <a:rPr lang="en-US" altLang="en-US" dirty="0">
                <a:solidFill>
                  <a:schemeClr val="tx1"/>
                </a:solidFill>
                <a:latin typeface="Times New Roman" panose="02020603050405020304" pitchFamily="18" charset="0"/>
                <a:cs typeface="Times New Roman" panose="02020603050405020304" pitchFamily="18" charset="0"/>
              </a:rPr>
              <a:t>, neologisms, anomia, jargon aphasia</a:t>
            </a:r>
          </a:p>
          <a:p>
            <a:pPr marL="114300" indent="0" algn="just">
              <a:buNone/>
            </a:pPr>
            <a:r>
              <a:rPr lang="en-US" altLang="en-US" dirty="0">
                <a:solidFill>
                  <a:srgbClr val="FF0000"/>
                </a:solidFill>
                <a:latin typeface="Times New Roman" panose="02020603050405020304" pitchFamily="18" charset="0"/>
                <a:cs typeface="Times New Roman" panose="02020603050405020304" pitchFamily="18" charset="0"/>
              </a:rPr>
              <a:t>Global </a:t>
            </a:r>
            <a:r>
              <a:rPr lang="en-US" altLang="en-US" dirty="0">
                <a:solidFill>
                  <a:schemeClr val="tx1"/>
                </a:solidFill>
                <a:latin typeface="Times New Roman" panose="02020603050405020304" pitchFamily="18" charset="0"/>
                <a:cs typeface="Times New Roman" panose="02020603050405020304" pitchFamily="18" charset="0"/>
              </a:rPr>
              <a:t>- impaired articulation, expression, comprehension, repetition, naming, reading, writing</a:t>
            </a:r>
          </a:p>
          <a:p>
            <a:pPr marL="114300" indent="0" algn="just">
              <a:buNone/>
            </a:pPr>
            <a:r>
              <a:rPr lang="en-US" altLang="en-US" dirty="0">
                <a:solidFill>
                  <a:srgbClr val="FF0000"/>
                </a:solidFill>
                <a:latin typeface="Times New Roman" panose="02020603050405020304" pitchFamily="18" charset="0"/>
                <a:cs typeface="Times New Roman" panose="02020603050405020304" pitchFamily="18" charset="0"/>
              </a:rPr>
              <a:t>Conductive </a:t>
            </a:r>
            <a:r>
              <a:rPr lang="en-US" altLang="en-US" dirty="0">
                <a:solidFill>
                  <a:schemeClr val="tx1"/>
                </a:solidFill>
                <a:latin typeface="Times New Roman" panose="02020603050405020304" pitchFamily="18" charset="0"/>
                <a:cs typeface="Times New Roman" panose="02020603050405020304" pitchFamily="18" charset="0"/>
              </a:rPr>
              <a:t>- multiple repetitions in an attempt to find the right word</a:t>
            </a:r>
          </a:p>
          <a:p>
            <a:pPr marL="114300" indent="0" algn="just">
              <a:buNone/>
            </a:pPr>
            <a:r>
              <a:rPr lang="en-US" altLang="en-US" dirty="0">
                <a:solidFill>
                  <a:srgbClr val="FF0000"/>
                </a:solidFill>
                <a:latin typeface="Times New Roman" panose="02020603050405020304" pitchFamily="18" charset="0"/>
                <a:cs typeface="Times New Roman" panose="02020603050405020304" pitchFamily="18" charset="0"/>
              </a:rPr>
              <a:t>Anomic </a:t>
            </a:r>
            <a:r>
              <a:rPr lang="en-US" altLang="en-US" dirty="0">
                <a:solidFill>
                  <a:schemeClr val="tx1"/>
                </a:solidFill>
                <a:latin typeface="Times New Roman" panose="02020603050405020304" pitchFamily="18" charset="0"/>
                <a:cs typeface="Times New Roman" panose="02020603050405020304" pitchFamily="18" charset="0"/>
              </a:rPr>
              <a:t>- naming disorder, "empty speech", poor sentences</a:t>
            </a:r>
          </a:p>
          <a:p>
            <a:pPr marL="114300" indent="0" algn="just">
              <a:buNone/>
            </a:pPr>
            <a:r>
              <a:rPr lang="en-US" altLang="en-US" dirty="0">
                <a:solidFill>
                  <a:srgbClr val="FF0000"/>
                </a:solidFill>
                <a:latin typeface="Times New Roman" panose="02020603050405020304" pitchFamily="18" charset="0"/>
                <a:cs typeface="Times New Roman" panose="02020603050405020304" pitchFamily="18" charset="0"/>
              </a:rPr>
              <a:t>Transcortical </a:t>
            </a:r>
            <a:r>
              <a:rPr lang="en-US" altLang="en-US" dirty="0">
                <a:solidFill>
                  <a:schemeClr val="tx1"/>
                </a:solidFill>
                <a:latin typeface="Times New Roman" panose="02020603050405020304" pitchFamily="18" charset="0"/>
                <a:cs typeface="Times New Roman" panose="02020603050405020304" pitchFamily="18" charset="0"/>
              </a:rPr>
              <a:t>- preserves repetitive speech, typical symptom is echolalia (motor, sensory, mixed)</a:t>
            </a:r>
            <a:endParaRPr lang="en-US" altLang="en-US" sz="2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4034407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latin typeface="Times New Roman" panose="02020603050405020304" pitchFamily="18" charset="0"/>
                <a:cs typeface="Times New Roman" panose="02020603050405020304" pitchFamily="18" charset="0"/>
              </a:rPr>
              <a:t>Basic forms of aphasia</a:t>
            </a:r>
            <a:endParaRPr lang="en-US" dirty="0">
              <a:solidFill>
                <a:schemeClr val="tx1"/>
              </a:solidFill>
            </a:endParaRPr>
          </a:p>
        </p:txBody>
      </p:sp>
      <p:sp>
        <p:nvSpPr>
          <p:cNvPr id="5" name="Slide Number Placeholder 4"/>
          <p:cNvSpPr>
            <a:spLocks noGrp="1"/>
          </p:cNvSpPr>
          <p:nvPr>
            <p:ph type="sldNum" sz="quarter" idx="12"/>
          </p:nvPr>
        </p:nvSpPr>
        <p:spPr/>
        <p:txBody>
          <a:bodyPr/>
          <a:lstStyle/>
          <a:p>
            <a:fld id="{CA6D87AA-56BA-4233-9338-7A7E10931EDC}" type="slidenum">
              <a:rPr lang="en-US" smtClean="0"/>
              <a:t>104</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517028461"/>
              </p:ext>
            </p:extLst>
          </p:nvPr>
        </p:nvGraphicFramePr>
        <p:xfrm>
          <a:off x="0" y="2057400"/>
          <a:ext cx="9067800" cy="3528392"/>
        </p:xfrm>
        <a:graphic>
          <a:graphicData uri="http://schemas.openxmlformats.org/drawingml/2006/table">
            <a:tbl>
              <a:tblPr firstRow="1" bandRow="1">
                <a:tableStyleId>{1FECB4D8-DB02-4DC6-A0A2-4F2EBAE1DC90}</a:tableStyleId>
              </a:tblPr>
              <a:tblGrid>
                <a:gridCol w="1431758">
                  <a:extLst>
                    <a:ext uri="{9D8B030D-6E8A-4147-A177-3AD203B41FA5}">
                      <a16:colId xmlns:a16="http://schemas.microsoft.com/office/drawing/2014/main" val="20000"/>
                    </a:ext>
                  </a:extLst>
                </a:gridCol>
                <a:gridCol w="1113590">
                  <a:extLst>
                    <a:ext uri="{9D8B030D-6E8A-4147-A177-3AD203B41FA5}">
                      <a16:colId xmlns:a16="http://schemas.microsoft.com/office/drawing/2014/main" val="20001"/>
                    </a:ext>
                  </a:extLst>
                </a:gridCol>
                <a:gridCol w="1113590">
                  <a:extLst>
                    <a:ext uri="{9D8B030D-6E8A-4147-A177-3AD203B41FA5}">
                      <a16:colId xmlns:a16="http://schemas.microsoft.com/office/drawing/2014/main" val="20002"/>
                    </a:ext>
                  </a:extLst>
                </a:gridCol>
                <a:gridCol w="1352215">
                  <a:extLst>
                    <a:ext uri="{9D8B030D-6E8A-4147-A177-3AD203B41FA5}">
                      <a16:colId xmlns:a16="http://schemas.microsoft.com/office/drawing/2014/main" val="20003"/>
                    </a:ext>
                  </a:extLst>
                </a:gridCol>
                <a:gridCol w="1193132">
                  <a:extLst>
                    <a:ext uri="{9D8B030D-6E8A-4147-A177-3AD203B41FA5}">
                      <a16:colId xmlns:a16="http://schemas.microsoft.com/office/drawing/2014/main" val="20004"/>
                    </a:ext>
                  </a:extLst>
                </a:gridCol>
                <a:gridCol w="1511300">
                  <a:extLst>
                    <a:ext uri="{9D8B030D-6E8A-4147-A177-3AD203B41FA5}">
                      <a16:colId xmlns:a16="http://schemas.microsoft.com/office/drawing/2014/main" val="20005"/>
                    </a:ext>
                  </a:extLst>
                </a:gridCol>
                <a:gridCol w="1352215">
                  <a:extLst>
                    <a:ext uri="{9D8B030D-6E8A-4147-A177-3AD203B41FA5}">
                      <a16:colId xmlns:a16="http://schemas.microsoft.com/office/drawing/2014/main" val="20006"/>
                    </a:ext>
                  </a:extLst>
                </a:gridCol>
              </a:tblGrid>
              <a:tr h="504056">
                <a:tc>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Global</a:t>
                      </a:r>
                    </a:p>
                  </a:txBody>
                  <a:tcPr/>
                </a:tc>
                <a:tc>
                  <a:txBody>
                    <a:bodyPr/>
                    <a:lstStyle/>
                    <a:p>
                      <a:pPr algn="ctr"/>
                      <a:r>
                        <a:rPr lang="en-US" altLang="en-US" sz="1600" dirty="0">
                          <a:solidFill>
                            <a:schemeClr val="tx1"/>
                          </a:solidFill>
                          <a:latin typeface="Times New Roman" panose="02020603050405020304" pitchFamily="18" charset="0"/>
                          <a:cs typeface="Times New Roman" panose="02020603050405020304" pitchFamily="18" charset="0"/>
                        </a:rPr>
                        <a:t>Brokin's</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en-US" altLang="en-US" sz="1600" dirty="0">
                          <a:solidFill>
                            <a:schemeClr val="tx1"/>
                          </a:solidFill>
                          <a:latin typeface="Times New Roman" panose="02020603050405020304" pitchFamily="18" charset="0"/>
                          <a:cs typeface="Times New Roman" panose="02020603050405020304" pitchFamily="18" charset="0"/>
                        </a:rPr>
                        <a:t>Wernicke's</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Latn-RS" sz="1600" dirty="0">
                          <a:solidFill>
                            <a:schemeClr val="tx1"/>
                          </a:solidFill>
                          <a:latin typeface="Times New Roman" panose="02020603050405020304" pitchFamily="18" charset="0"/>
                          <a:cs typeface="Times New Roman" panose="02020603050405020304" pitchFamily="18" charset="0"/>
                        </a:rPr>
                        <a:t>Anomic</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en-US" altLang="en-US" sz="1600" dirty="0">
                          <a:solidFill>
                            <a:schemeClr val="tx1"/>
                          </a:solidFill>
                          <a:latin typeface="Times New Roman" panose="02020603050405020304" pitchFamily="18" charset="0"/>
                          <a:cs typeface="Times New Roman" panose="02020603050405020304" pitchFamily="18" charset="0"/>
                        </a:rPr>
                        <a:t>Conductive</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en-US" altLang="en-US" sz="1600" dirty="0" err="1">
                          <a:solidFill>
                            <a:schemeClr val="tx1"/>
                          </a:solidFill>
                          <a:latin typeface="Times New Roman" panose="02020603050405020304" pitchFamily="18" charset="0"/>
                          <a:cs typeface="Times New Roman" panose="02020603050405020304" pitchFamily="18" charset="0"/>
                        </a:rPr>
                        <a:t>Transcortica</a:t>
                      </a:r>
                      <a:r>
                        <a:rPr lang="sr-Latn-RS" altLang="en-US" sz="1600" dirty="0">
                          <a:solidFill>
                            <a:schemeClr val="tx1"/>
                          </a:solidFill>
                          <a:latin typeface="Times New Roman" panose="02020603050405020304" pitchFamily="18" charset="0"/>
                          <a:cs typeface="Times New Roman" panose="02020603050405020304" pitchFamily="18" charset="0"/>
                        </a:rPr>
                        <a:t>l</a:t>
                      </a:r>
                      <a:endParaRPr lang="en-US" sz="160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0"/>
                  </a:ext>
                </a:extLst>
              </a:tr>
              <a:tr h="504056">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Fluency</a:t>
                      </a: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1"/>
                  </a:ext>
                </a:extLst>
              </a:tr>
              <a:tr h="504056">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Understanding</a:t>
                      </a: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2"/>
                  </a:ext>
                </a:extLst>
              </a:tr>
              <a:tr h="504056">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Repetition</a:t>
                      </a: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3"/>
                  </a:ext>
                </a:extLst>
              </a:tr>
              <a:tr h="504056">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nomination</a:t>
                      </a: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4"/>
                  </a:ext>
                </a:extLst>
              </a:tr>
              <a:tr h="504056">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Reading</a:t>
                      </a: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5"/>
                  </a:ext>
                </a:extLst>
              </a:tr>
              <a:tr h="504056">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Writing</a:t>
                      </a: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sr-Cyrl-RS" sz="1600" dirty="0">
                          <a:solidFill>
                            <a:schemeClr val="tx1"/>
                          </a:solidFill>
                          <a:latin typeface="Times New Roman" panose="02020603050405020304" pitchFamily="18" charset="0"/>
                          <a:cs typeface="Times New Roman" panose="02020603050405020304" pitchFamily="18" charset="0"/>
                        </a:rPr>
                        <a:t>+</a:t>
                      </a:r>
                      <a:endParaRPr lang="en-US" sz="160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70772455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rrowheads="1"/>
          </p:cNvSpPr>
          <p:nvPr>
            <p:ph type="title"/>
          </p:nvPr>
        </p:nvSpPr>
        <p:spPr/>
        <p:txBody>
          <a:bodyPr/>
          <a:lstStyle/>
          <a:p>
            <a:r>
              <a:rPr lang="en-US" altLang="en-US" dirty="0">
                <a:solidFill>
                  <a:schemeClr val="tx1"/>
                </a:solidFill>
                <a:latin typeface="Times New Roman" panose="02020603050405020304" pitchFamily="18" charset="0"/>
                <a:cs typeface="Times New Roman" panose="02020603050405020304" pitchFamily="18" charset="0"/>
              </a:rPr>
              <a:t>agnosia</a:t>
            </a:r>
          </a:p>
        </p:txBody>
      </p:sp>
      <p:sp>
        <p:nvSpPr>
          <p:cNvPr id="23555" name="Rectangle 3"/>
          <p:cNvSpPr>
            <a:spLocks noGrp="1" noRot="1" noChangeArrowheads="1"/>
          </p:cNvSpPr>
          <p:nvPr>
            <p:ph type="body" idx="1"/>
          </p:nvPr>
        </p:nvSpPr>
        <p:spPr>
          <a:xfrm>
            <a:off x="228600" y="1600200"/>
            <a:ext cx="8610600" cy="5105400"/>
          </a:xfrm>
        </p:spPr>
        <p:txBody>
          <a:bodyPr>
            <a:normAutofit lnSpcReduction="10000"/>
          </a:bodyPr>
          <a:lstStyle/>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Non-recognition due to impairment of one sensory modality</a:t>
            </a:r>
          </a:p>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Recognition possible with other sensory modalities</a:t>
            </a:r>
          </a:p>
          <a:p>
            <a:pPr marL="114300" indent="0" algn="just">
              <a:buNone/>
            </a:pPr>
            <a:r>
              <a:rPr lang="en-US" altLang="en-US" sz="2400" b="1" dirty="0">
                <a:solidFill>
                  <a:schemeClr val="tx1"/>
                </a:solidFill>
                <a:latin typeface="Times New Roman" panose="02020603050405020304" pitchFamily="18" charset="0"/>
                <a:cs typeface="Times New Roman" panose="02020603050405020304" pitchFamily="18" charset="0"/>
              </a:rPr>
              <a:t>Visual agnosia </a:t>
            </a:r>
            <a:r>
              <a:rPr lang="en-US" altLang="en-US" sz="2400" dirty="0">
                <a:solidFill>
                  <a:schemeClr val="tx1"/>
                </a:solidFill>
                <a:latin typeface="Times New Roman" panose="02020603050405020304" pitchFamily="18" charset="0"/>
                <a:cs typeface="Times New Roman" panose="02020603050405020304" pitchFamily="18" charset="0"/>
              </a:rPr>
              <a:t>– inability to recognize physical and drawn objects, colors and physiognomy of famous persons, without damage to visual acuity or width of the visual field</a:t>
            </a:r>
          </a:p>
          <a:p>
            <a:pPr marL="114300" indent="0" algn="just">
              <a:buNone/>
            </a:pPr>
            <a:r>
              <a:rPr lang="en-US" altLang="en-US" sz="2400" b="1" dirty="0">
                <a:solidFill>
                  <a:schemeClr val="tx1"/>
                </a:solidFill>
                <a:latin typeface="Times New Roman" panose="02020603050405020304" pitchFamily="18" charset="0"/>
                <a:cs typeface="Times New Roman" panose="02020603050405020304" pitchFamily="18" charset="0"/>
              </a:rPr>
              <a:t>Auditory agnosia </a:t>
            </a:r>
            <a:r>
              <a:rPr lang="en-US" altLang="en-US" sz="2400" dirty="0">
                <a:solidFill>
                  <a:schemeClr val="tx1"/>
                </a:solidFill>
                <a:latin typeface="Times New Roman" panose="02020603050405020304" pitchFamily="18" charset="0"/>
                <a:cs typeface="Times New Roman" panose="02020603050405020304" pitchFamily="18" charset="0"/>
              </a:rPr>
              <a:t>– disorder of recognition of different acoustic material (the sound of bells, chirping birds, tonal material and melodies)</a:t>
            </a:r>
          </a:p>
          <a:p>
            <a:pPr marL="114300" indent="0" algn="just">
              <a:buNone/>
            </a:pPr>
            <a:r>
              <a:rPr lang="en-US" altLang="en-US" sz="2400" b="1" dirty="0">
                <a:solidFill>
                  <a:schemeClr val="tx1"/>
                </a:solidFill>
                <a:latin typeface="Times New Roman" panose="02020603050405020304" pitchFamily="18" charset="0"/>
                <a:cs typeface="Times New Roman" panose="02020603050405020304" pitchFamily="18" charset="0"/>
              </a:rPr>
              <a:t>Tactile agnosia (</a:t>
            </a:r>
            <a:r>
              <a:rPr lang="en-US" altLang="en-US" sz="2400" b="1" dirty="0" err="1">
                <a:solidFill>
                  <a:schemeClr val="tx1"/>
                </a:solidFill>
                <a:latin typeface="Times New Roman" panose="02020603050405020304" pitchFamily="18" charset="0"/>
                <a:cs typeface="Times New Roman" panose="02020603050405020304" pitchFamily="18" charset="0"/>
              </a:rPr>
              <a:t>astereognosia</a:t>
            </a:r>
            <a:r>
              <a:rPr lang="en-US" altLang="en-US" sz="2400" b="1" dirty="0">
                <a:solidFill>
                  <a:schemeClr val="tx1"/>
                </a:solidFill>
                <a:latin typeface="Times New Roman" panose="02020603050405020304" pitchFamily="18" charset="0"/>
                <a:cs typeface="Times New Roman" panose="02020603050405020304" pitchFamily="18" charset="0"/>
              </a:rPr>
              <a:t>) </a:t>
            </a:r>
            <a:r>
              <a:rPr lang="en-US" altLang="en-US" sz="2400" dirty="0">
                <a:solidFill>
                  <a:schemeClr val="tx1"/>
                </a:solidFill>
                <a:latin typeface="Times New Roman" panose="02020603050405020304" pitchFamily="18" charset="0"/>
                <a:cs typeface="Times New Roman" panose="02020603050405020304" pitchFamily="18" charset="0"/>
              </a:rPr>
              <a:t>– inability to recognize objects by touch</a:t>
            </a:r>
          </a:p>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Disorder of the body schema - disorder of recognizing the topography of the body (agnosia of the fingers, right-left disorientation, </a:t>
            </a:r>
            <a:r>
              <a:rPr lang="en-US" altLang="en-US" sz="2400" dirty="0" err="1">
                <a:solidFill>
                  <a:schemeClr val="tx1"/>
                </a:solidFill>
                <a:latin typeface="Times New Roman" panose="02020603050405020304" pitchFamily="18" charset="0"/>
                <a:cs typeface="Times New Roman" panose="02020603050405020304" pitchFamily="18" charset="0"/>
              </a:rPr>
              <a:t>autotopagnosia</a:t>
            </a:r>
            <a:r>
              <a:rPr lang="en-US" altLang="en-US" sz="2400" dirty="0">
                <a:solidFill>
                  <a:schemeClr val="tx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17056520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rrowheads="1"/>
          </p:cNvSpPr>
          <p:nvPr>
            <p:ph type="title"/>
          </p:nvPr>
        </p:nvSpPr>
        <p:spPr/>
        <p:txBody>
          <a:bodyPr/>
          <a:lstStyle/>
          <a:p>
            <a:r>
              <a:rPr lang="en-US" altLang="en-US" dirty="0">
                <a:solidFill>
                  <a:schemeClr val="tx1"/>
                </a:solidFill>
                <a:latin typeface="Times New Roman" panose="02020603050405020304" pitchFamily="18" charset="0"/>
                <a:cs typeface="Times New Roman" panose="02020603050405020304" pitchFamily="18" charset="0"/>
              </a:rPr>
              <a:t>apraxia</a:t>
            </a:r>
          </a:p>
        </p:txBody>
      </p:sp>
      <p:sp>
        <p:nvSpPr>
          <p:cNvPr id="16387" name="Rectangle 3"/>
          <p:cNvSpPr>
            <a:spLocks noGrp="1" noRot="1" noChangeArrowheads="1"/>
          </p:cNvSpPr>
          <p:nvPr>
            <p:ph type="body" idx="1"/>
          </p:nvPr>
        </p:nvSpPr>
        <p:spPr>
          <a:xfrm>
            <a:off x="294968" y="1752600"/>
            <a:ext cx="8391832" cy="4373563"/>
          </a:xfrm>
        </p:spPr>
        <p:txBody>
          <a:bodyPr>
            <a:normAutofit lnSpcReduction="10000"/>
          </a:bodyPr>
          <a:lstStyle/>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Impaired performance of learned, voluntary motor activities designed for a specific purpose in the absence of paresis, extrapyramidal and cerebellar damage</a:t>
            </a:r>
          </a:p>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Ideomotor apraxia - a disorder in the selection and combination of individual, elementary movements in time and space when performing an imagined movement</a:t>
            </a:r>
          </a:p>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Ideational apraxia - the inability to perform a sequence of movements in the correct order</a:t>
            </a:r>
          </a:p>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Other forms</a:t>
            </a:r>
          </a:p>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        - apraxia of dressing</a:t>
            </a:r>
          </a:p>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        - apraxia of gait</a:t>
            </a:r>
          </a:p>
        </p:txBody>
      </p:sp>
    </p:spTree>
    <p:extLst>
      <p:ext uri="{BB962C8B-B14F-4D97-AF65-F5344CB8AC3E}">
        <p14:creationId xmlns:p14="http://schemas.microsoft.com/office/powerpoint/2010/main" val="21166710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Rot="1" noChangeArrowheads="1"/>
          </p:cNvSpPr>
          <p:nvPr>
            <p:ph type="body" idx="1"/>
          </p:nvPr>
        </p:nvSpPr>
        <p:spPr/>
        <p:txBody>
          <a:bodyPr/>
          <a:lstStyle/>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Loss of motor or intellectual functions that previously existed in the child</a:t>
            </a:r>
          </a:p>
          <a:p>
            <a:pPr marL="114300" indent="0">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Progression of the clinical </a:t>
            </a:r>
            <a:r>
              <a:rPr lang="sr-Latn-RS" altLang="en-US" sz="2400" dirty="0">
                <a:solidFill>
                  <a:schemeClr val="tx1"/>
                </a:solidFill>
                <a:latin typeface="Times New Roman" panose="02020603050405020304" pitchFamily="18" charset="0"/>
                <a:cs typeface="Times New Roman" panose="02020603050405020304" pitchFamily="18" charset="0"/>
              </a:rPr>
              <a:t>presentation</a:t>
            </a:r>
            <a:endParaRPr lang="en-US" altLang="en-US" sz="2400" dirty="0">
              <a:solidFill>
                <a:schemeClr val="tx1"/>
              </a:solidFill>
              <a:latin typeface="Times New Roman" panose="02020603050405020304" pitchFamily="18" charset="0"/>
              <a:cs typeface="Times New Roman" panose="02020603050405020304" pitchFamily="18" charset="0"/>
            </a:endParaRPr>
          </a:p>
          <a:p>
            <a:pPr marL="114300" indent="0">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Emergence of new neurological symptomatology</a:t>
            </a:r>
          </a:p>
          <a:p>
            <a:pPr marL="114300" indent="0">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Cause – progressive diseases of the nervous system</a:t>
            </a:r>
          </a:p>
        </p:txBody>
      </p:sp>
      <p:sp>
        <p:nvSpPr>
          <p:cNvPr id="4" name="Rectangle 2">
            <a:extLst>
              <a:ext uri="{FF2B5EF4-FFF2-40B4-BE49-F238E27FC236}">
                <a16:creationId xmlns:a16="http://schemas.microsoft.com/office/drawing/2014/main" id="{DC2D381F-D5A3-B795-B20B-17AD2F00E923}"/>
              </a:ext>
            </a:extLst>
          </p:cNvPr>
          <p:cNvSpPr>
            <a:spLocks noGrp="1" noRot="1" noChangeArrowheads="1"/>
          </p:cNvSpPr>
          <p:nvPr>
            <p:ph type="title"/>
          </p:nvPr>
        </p:nvSpPr>
        <p:spPr>
          <a:xfrm>
            <a:off x="426128" y="408372"/>
            <a:ext cx="8260672" cy="1039427"/>
          </a:xfrm>
        </p:spPr>
        <p:txBody>
          <a:bodyPr>
            <a:normAutofit/>
          </a:bodyPr>
          <a:lstStyle/>
          <a:p>
            <a:r>
              <a:rPr lang="en-US" altLang="en-US" sz="4000" dirty="0">
                <a:solidFill>
                  <a:schemeClr val="tx1"/>
                </a:solidFill>
                <a:latin typeface="Times New Roman" panose="02020603050405020304" pitchFamily="18" charset="0"/>
                <a:cs typeface="Times New Roman" panose="02020603050405020304" pitchFamily="18" charset="0"/>
              </a:rPr>
              <a:t>Developmental disorders</a:t>
            </a:r>
          </a:p>
        </p:txBody>
      </p:sp>
    </p:spTree>
    <p:extLst>
      <p:ext uri="{BB962C8B-B14F-4D97-AF65-F5344CB8AC3E}">
        <p14:creationId xmlns:p14="http://schemas.microsoft.com/office/powerpoint/2010/main" val="22712816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rrowheads="1"/>
          </p:cNvSpPr>
          <p:nvPr>
            <p:ph type="title"/>
          </p:nvPr>
        </p:nvSpPr>
        <p:spPr/>
        <p:txBody>
          <a:bodyPr>
            <a:normAutofit/>
          </a:bodyPr>
          <a:lstStyle/>
          <a:p>
            <a:r>
              <a:rPr lang="en-US" altLang="en-US" dirty="0">
                <a:solidFill>
                  <a:schemeClr val="tx1"/>
                </a:solidFill>
                <a:latin typeface="Times New Roman" panose="02020603050405020304" pitchFamily="18" charset="0"/>
                <a:cs typeface="Times New Roman" panose="02020603050405020304" pitchFamily="18" charset="0"/>
              </a:rPr>
              <a:t>Mental retardation</a:t>
            </a:r>
          </a:p>
        </p:txBody>
      </p:sp>
      <p:sp>
        <p:nvSpPr>
          <p:cNvPr id="15363" name="Rectangle 3"/>
          <p:cNvSpPr>
            <a:spLocks noGrp="1" noRot="1" noChangeArrowheads="1"/>
          </p:cNvSpPr>
          <p:nvPr>
            <p:ph type="body" idx="1"/>
          </p:nvPr>
        </p:nvSpPr>
        <p:spPr/>
        <p:txBody>
          <a:bodyPr/>
          <a:lstStyle/>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Syndrome of insufficient development of mental abilities and accompanying behavioral disorders</a:t>
            </a:r>
          </a:p>
          <a:p>
            <a:pPr marL="114300" indent="0">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Dementia – the rich man who became poor</a:t>
            </a:r>
          </a:p>
          <a:p>
            <a:pPr marL="114300" indent="0">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Mental retardation - a poor man who was never rich (never developed his intellectual capacities)</a:t>
            </a:r>
          </a:p>
        </p:txBody>
      </p:sp>
    </p:spTree>
    <p:extLst>
      <p:ext uri="{BB962C8B-B14F-4D97-AF65-F5344CB8AC3E}">
        <p14:creationId xmlns:p14="http://schemas.microsoft.com/office/powerpoint/2010/main" val="10003856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rrowheads="1"/>
          </p:cNvSpPr>
          <p:nvPr>
            <p:ph type="title"/>
          </p:nvPr>
        </p:nvSpPr>
        <p:spPr/>
        <p:txBody>
          <a:bodyPr>
            <a:normAutofit/>
          </a:bodyPr>
          <a:lstStyle/>
          <a:p>
            <a:r>
              <a:rPr lang="en-US" altLang="en-US" dirty="0">
                <a:solidFill>
                  <a:schemeClr val="tx1"/>
                </a:solidFill>
                <a:latin typeface="Times New Roman" panose="02020603050405020304" pitchFamily="18" charset="0"/>
                <a:cs typeface="Times New Roman" panose="02020603050405020304" pitchFamily="18" charset="0"/>
              </a:rPr>
              <a:t>Mental retardation</a:t>
            </a:r>
          </a:p>
        </p:txBody>
      </p:sp>
      <p:sp>
        <p:nvSpPr>
          <p:cNvPr id="17411" name="Rectangle 3"/>
          <p:cNvSpPr>
            <a:spLocks noGrp="1" noRot="1" noChangeArrowheads="1"/>
          </p:cNvSpPr>
          <p:nvPr>
            <p:ph type="body" idx="1"/>
          </p:nvPr>
        </p:nvSpPr>
        <p:spPr>
          <a:xfrm>
            <a:off x="152400" y="1905000"/>
            <a:ext cx="8991600" cy="4191000"/>
          </a:xfrm>
        </p:spPr>
        <p:txBody>
          <a:bodyPr>
            <a:normAutofit/>
          </a:bodyPr>
          <a:lstStyle/>
          <a:p>
            <a:pPr marL="0" indent="0">
              <a:buNone/>
            </a:pPr>
            <a:r>
              <a:rPr lang="en-US" altLang="en-US" sz="2400" dirty="0">
                <a:solidFill>
                  <a:schemeClr val="tx1"/>
                </a:solidFill>
                <a:latin typeface="Times New Roman" panose="02020603050405020304" pitchFamily="18" charset="0"/>
                <a:cs typeface="Times New Roman" panose="02020603050405020304" pitchFamily="18" charset="0"/>
              </a:rPr>
              <a:t>Mentally retarded or oligophrenic persons</a:t>
            </a:r>
          </a:p>
          <a:p>
            <a:pPr marL="0" indent="0">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0" indent="0">
              <a:buNone/>
            </a:pPr>
            <a:r>
              <a:rPr lang="en-US" altLang="en-US" sz="2400" dirty="0">
                <a:solidFill>
                  <a:schemeClr val="tx1"/>
                </a:solidFill>
                <a:latin typeface="Times New Roman" panose="02020603050405020304" pitchFamily="18" charset="0"/>
                <a:cs typeface="Times New Roman" panose="02020603050405020304" pitchFamily="18" charset="0"/>
              </a:rPr>
              <a:t>1. Deep retardation - IQ 0-20</a:t>
            </a:r>
          </a:p>
          <a:p>
            <a:pPr marL="0" indent="0">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0" indent="0">
              <a:buNone/>
            </a:pPr>
            <a:r>
              <a:rPr lang="en-US" altLang="en-US" sz="2400" dirty="0">
                <a:solidFill>
                  <a:schemeClr val="tx1"/>
                </a:solidFill>
                <a:latin typeface="Times New Roman" panose="02020603050405020304" pitchFamily="18" charset="0"/>
                <a:cs typeface="Times New Roman" panose="02020603050405020304" pitchFamily="18" charset="0"/>
              </a:rPr>
              <a:t>2. Severe retardation - IQ 20-50</a:t>
            </a:r>
          </a:p>
          <a:p>
            <a:pPr marL="0" indent="0">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0" indent="0">
              <a:buNone/>
            </a:pPr>
            <a:r>
              <a:rPr lang="en-US" altLang="en-US" sz="2400" dirty="0">
                <a:solidFill>
                  <a:schemeClr val="tx1"/>
                </a:solidFill>
                <a:latin typeface="Times New Roman" panose="02020603050405020304" pitchFamily="18" charset="0"/>
                <a:cs typeface="Times New Roman" panose="02020603050405020304" pitchFamily="18" charset="0"/>
              </a:rPr>
              <a:t>3. Moderate retardation - IQ 50-70</a:t>
            </a:r>
          </a:p>
          <a:p>
            <a:pPr marL="0" indent="0">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0" indent="0">
              <a:buNone/>
            </a:pPr>
            <a:r>
              <a:rPr lang="en-US" altLang="en-US" sz="2400" dirty="0">
                <a:solidFill>
                  <a:schemeClr val="tx1"/>
                </a:solidFill>
                <a:latin typeface="Times New Roman" panose="02020603050405020304" pitchFamily="18" charset="0"/>
                <a:cs typeface="Times New Roman" panose="02020603050405020304" pitchFamily="18" charset="0"/>
              </a:rPr>
              <a:t>4. Mild retardation - IQ 70-90</a:t>
            </a:r>
          </a:p>
        </p:txBody>
      </p:sp>
    </p:spTree>
    <p:extLst>
      <p:ext uri="{BB962C8B-B14F-4D97-AF65-F5344CB8AC3E}">
        <p14:creationId xmlns:p14="http://schemas.microsoft.com/office/powerpoint/2010/main" val="31236155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rrowheads="1"/>
          </p:cNvSpPr>
          <p:nvPr>
            <p:ph type="title"/>
          </p:nvPr>
        </p:nvSpPr>
        <p:spPr/>
        <p:txBody>
          <a:bodyPr>
            <a:normAutofit/>
          </a:bodyPr>
          <a:lstStyle/>
          <a:p>
            <a:r>
              <a:rPr lang="en-US" altLang="en-US" dirty="0">
                <a:solidFill>
                  <a:schemeClr val="tx1"/>
                </a:solidFill>
                <a:latin typeface="Times New Roman" panose="02020603050405020304" pitchFamily="18" charset="0"/>
                <a:cs typeface="Times New Roman" panose="02020603050405020304" pitchFamily="18" charset="0"/>
              </a:rPr>
              <a:t>Mental retardation</a:t>
            </a:r>
          </a:p>
        </p:txBody>
      </p:sp>
      <p:sp>
        <p:nvSpPr>
          <p:cNvPr id="18435" name="Rectangle 3"/>
          <p:cNvSpPr>
            <a:spLocks noGrp="1" noRot="1" noChangeArrowheads="1"/>
          </p:cNvSpPr>
          <p:nvPr>
            <p:ph type="body" idx="1"/>
          </p:nvPr>
        </p:nvSpPr>
        <p:spPr/>
        <p:txBody>
          <a:bodyPr>
            <a:normAutofit/>
          </a:bodyPr>
          <a:lstStyle/>
          <a:p>
            <a:pPr marL="114300" indent="0">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Causes</a:t>
            </a:r>
          </a:p>
          <a:p>
            <a:pPr marL="114300" indent="0">
              <a:lnSpc>
                <a:spcPct val="90000"/>
              </a:lnSpc>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114300" indent="0">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Chromosomal disorders</a:t>
            </a:r>
          </a:p>
          <a:p>
            <a:pPr marL="114300" indent="0">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Genetic mutations</a:t>
            </a:r>
          </a:p>
          <a:p>
            <a:pPr marL="114300" indent="0">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Brain damage during pregnancy, childbirth or after it (infections, asphyxia)</a:t>
            </a:r>
          </a:p>
          <a:p>
            <a:pPr marL="114300" indent="0">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Progressive diseases of the nervous system</a:t>
            </a:r>
          </a:p>
          <a:p>
            <a:pPr marL="114300" indent="0">
              <a:lnSpc>
                <a:spcPct val="90000"/>
              </a:lnSpc>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114300" indent="0">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a:t>
            </a:r>
            <a:r>
              <a:rPr lang="en-US" altLang="en-US" sz="2400" dirty="0" err="1">
                <a:solidFill>
                  <a:schemeClr val="tx1"/>
                </a:solidFill>
                <a:latin typeface="Times New Roman" panose="02020603050405020304" pitchFamily="18" charset="0"/>
                <a:cs typeface="Times New Roman" panose="02020603050405020304" pitchFamily="18" charset="0"/>
              </a:rPr>
              <a:t>pseudoretardation</a:t>
            </a:r>
            <a:r>
              <a:rPr lang="en-US" altLang="en-US" sz="2400" dirty="0">
                <a:solidFill>
                  <a:schemeClr val="tx1"/>
                </a:solidFill>
                <a:latin typeface="Times New Roman" panose="02020603050405020304" pitchFamily="18" charset="0"/>
                <a:cs typeface="Times New Roman" panose="02020603050405020304" pitchFamily="18" charset="0"/>
              </a:rPr>
              <a:t> - the child's lack of stimulation can lead to a delay in mental development</a:t>
            </a:r>
          </a:p>
        </p:txBody>
      </p:sp>
    </p:spTree>
    <p:extLst>
      <p:ext uri="{BB962C8B-B14F-4D97-AF65-F5344CB8AC3E}">
        <p14:creationId xmlns:p14="http://schemas.microsoft.com/office/powerpoint/2010/main" val="24693878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rrowheads="1"/>
          </p:cNvSpPr>
          <p:nvPr>
            <p:ph type="title"/>
          </p:nvPr>
        </p:nvSpPr>
        <p:spPr/>
        <p:txBody>
          <a:bodyPr>
            <a:normAutofit/>
          </a:bodyPr>
          <a:lstStyle/>
          <a:p>
            <a:r>
              <a:rPr lang="en-US" altLang="en-US" dirty="0">
                <a:solidFill>
                  <a:schemeClr val="tx1"/>
                </a:solidFill>
                <a:latin typeface="Times New Roman" panose="02020603050405020304" pitchFamily="18" charset="0"/>
                <a:cs typeface="Times New Roman" panose="02020603050405020304" pitchFamily="18" charset="0"/>
              </a:rPr>
              <a:t>Flabby baby syndrome</a:t>
            </a:r>
          </a:p>
        </p:txBody>
      </p:sp>
      <p:sp>
        <p:nvSpPr>
          <p:cNvPr id="19459" name="Rectangle 3"/>
          <p:cNvSpPr>
            <a:spLocks noGrp="1" noRot="1" noChangeArrowheads="1"/>
          </p:cNvSpPr>
          <p:nvPr>
            <p:ph type="body" idx="1"/>
          </p:nvPr>
        </p:nvSpPr>
        <p:spPr/>
        <p:txBody>
          <a:bodyPr/>
          <a:lstStyle/>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A syndromic diagnosis that represents a state of hypotonia and is characterized by:</a:t>
            </a: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     - existence of unusual body positions</a:t>
            </a: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     - reduction of resistance during passive movements</a:t>
            </a: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     - great range of mobility in all joints</a:t>
            </a:r>
          </a:p>
        </p:txBody>
      </p:sp>
    </p:spTree>
    <p:extLst>
      <p:ext uri="{BB962C8B-B14F-4D97-AF65-F5344CB8AC3E}">
        <p14:creationId xmlns:p14="http://schemas.microsoft.com/office/powerpoint/2010/main" val="21522608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Rot="1" noChangeArrowheads="1"/>
          </p:cNvSpPr>
          <p:nvPr>
            <p:ph type="body" idx="1"/>
          </p:nvPr>
        </p:nvSpPr>
        <p:spPr>
          <a:xfrm>
            <a:off x="228600" y="1905000"/>
            <a:ext cx="8686800" cy="4191000"/>
          </a:xfrm>
        </p:spPr>
        <p:txBody>
          <a:bodyPr>
            <a:normAutofit/>
          </a:bodyPr>
          <a:lstStyle/>
          <a:p>
            <a:pPr marL="114300" indent="0" algn="just">
              <a:buNone/>
            </a:pPr>
            <a:r>
              <a:rPr lang="en-US" altLang="en-US" dirty="0">
                <a:solidFill>
                  <a:schemeClr val="tx1"/>
                </a:solidFill>
                <a:latin typeface="Times New Roman" panose="02020603050405020304" pitchFamily="18" charset="0"/>
                <a:cs typeface="Times New Roman" panose="02020603050405020304" pitchFamily="18" charset="0"/>
              </a:rPr>
              <a:t>Is the child just </a:t>
            </a:r>
            <a:r>
              <a:rPr lang="sr-Latn-RS" altLang="en-US" dirty="0">
                <a:solidFill>
                  <a:schemeClr val="tx1"/>
                </a:solidFill>
                <a:latin typeface="Times New Roman" panose="02020603050405020304" pitchFamily="18" charset="0"/>
                <a:cs typeface="Times New Roman" panose="02020603050405020304" pitchFamily="18" charset="0"/>
              </a:rPr>
              <a:t>flabbily</a:t>
            </a:r>
            <a:r>
              <a:rPr lang="en-US" altLang="en-US" dirty="0">
                <a:solidFill>
                  <a:schemeClr val="tx1"/>
                </a:solidFill>
                <a:latin typeface="Times New Roman" panose="02020603050405020304" pitchFamily="18" charset="0"/>
                <a:cs typeface="Times New Roman" panose="02020603050405020304" pitchFamily="18" charset="0"/>
              </a:rPr>
              <a:t> with preserved muscle strength? (the whole spectrum of diseases, but not neuromuscular diseases)</a:t>
            </a:r>
          </a:p>
          <a:p>
            <a:pPr marL="114300" indent="0" algn="just">
              <a:buNone/>
            </a:pPr>
            <a:r>
              <a:rPr lang="en-US" altLang="en-US" dirty="0">
                <a:solidFill>
                  <a:schemeClr val="tx1"/>
                </a:solidFill>
                <a:latin typeface="Times New Roman" panose="02020603050405020304" pitchFamily="18" charset="0"/>
                <a:cs typeface="Times New Roman" panose="02020603050405020304" pitchFamily="18" charset="0"/>
              </a:rPr>
              <a:t>Is the child </a:t>
            </a:r>
            <a:r>
              <a:rPr lang="sr-Latn-RS" altLang="en-US" dirty="0">
                <a:solidFill>
                  <a:schemeClr val="tx1"/>
                </a:solidFill>
                <a:latin typeface="Times New Roman" panose="02020603050405020304" pitchFamily="18" charset="0"/>
                <a:cs typeface="Times New Roman" panose="02020603050405020304" pitchFamily="18" charset="0"/>
              </a:rPr>
              <a:t>flabbily</a:t>
            </a:r>
            <a:r>
              <a:rPr lang="en-US" altLang="en-US" dirty="0">
                <a:solidFill>
                  <a:schemeClr val="tx1"/>
                </a:solidFill>
                <a:latin typeface="Times New Roman" panose="02020603050405020304" pitchFamily="18" charset="0"/>
                <a:cs typeface="Times New Roman" panose="02020603050405020304" pitchFamily="18" charset="0"/>
              </a:rPr>
              <a:t> with paresis and paralysis? (the most likely cause is some neuromuscular disease)</a:t>
            </a:r>
          </a:p>
          <a:p>
            <a:pPr marL="114300" indent="0" algn="just">
              <a:buNone/>
            </a:pPr>
            <a:r>
              <a:rPr lang="en-US" altLang="en-US" dirty="0">
                <a:solidFill>
                  <a:schemeClr val="tx1"/>
                </a:solidFill>
                <a:latin typeface="Times New Roman" panose="02020603050405020304" pitchFamily="18" charset="0"/>
                <a:cs typeface="Times New Roman" panose="02020603050405020304" pitchFamily="18" charset="0"/>
              </a:rPr>
              <a:t>Look at maternal diseases (MG, myotonic muscular dystrophy, ulcerative colitis, abuse of narcotics, alcohol, taking antiepileptic drugs)</a:t>
            </a:r>
          </a:p>
          <a:p>
            <a:pPr marL="114300" indent="0" algn="just">
              <a:buNone/>
            </a:pPr>
            <a:r>
              <a:rPr lang="en-US" altLang="en-US" dirty="0">
                <a:solidFill>
                  <a:schemeClr val="tx1"/>
                </a:solidFill>
                <a:latin typeface="Times New Roman" panose="02020603050405020304" pitchFamily="18" charset="0"/>
                <a:cs typeface="Times New Roman" panose="02020603050405020304" pitchFamily="18" charset="0"/>
              </a:rPr>
              <a:t>Focal weakness of the arm (brachial plexus) or leg (trauma or developmental disorder of the spinal cord)</a:t>
            </a:r>
            <a:endParaRPr lang="en-US" altLang="en-US" sz="2400" dirty="0">
              <a:solidFill>
                <a:schemeClr val="tx1"/>
              </a:solidFill>
              <a:latin typeface="Times New Roman" panose="02020603050405020304" pitchFamily="18" charset="0"/>
              <a:cs typeface="Times New Roman" panose="02020603050405020304" pitchFamily="18" charset="0"/>
            </a:endParaRPr>
          </a:p>
        </p:txBody>
      </p:sp>
      <p:sp>
        <p:nvSpPr>
          <p:cNvPr id="5" name="Rectangle 2"/>
          <p:cNvSpPr>
            <a:spLocks noGrp="1" noRot="1" noChangeArrowheads="1"/>
          </p:cNvSpPr>
          <p:nvPr>
            <p:ph type="title"/>
          </p:nvPr>
        </p:nvSpPr>
        <p:spPr>
          <a:xfrm>
            <a:off x="426128" y="408372"/>
            <a:ext cx="8260672" cy="1039427"/>
          </a:xfrm>
        </p:spPr>
        <p:txBody>
          <a:bodyPr>
            <a:normAutofit/>
          </a:bodyPr>
          <a:lstStyle/>
          <a:p>
            <a:r>
              <a:rPr lang="en-US" altLang="en-US" dirty="0">
                <a:solidFill>
                  <a:schemeClr val="tx1"/>
                </a:solidFill>
                <a:latin typeface="Times New Roman" panose="02020603050405020304" pitchFamily="18" charset="0"/>
                <a:cs typeface="Times New Roman" panose="02020603050405020304" pitchFamily="18" charset="0"/>
              </a:rPr>
              <a:t>Flabby baby syndrome</a:t>
            </a:r>
          </a:p>
        </p:txBody>
      </p:sp>
    </p:spTree>
    <p:extLst>
      <p:ext uri="{BB962C8B-B14F-4D97-AF65-F5344CB8AC3E}">
        <p14:creationId xmlns:p14="http://schemas.microsoft.com/office/powerpoint/2010/main" val="14211616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Rot="1" noChangeArrowheads="1"/>
          </p:cNvSpPr>
          <p:nvPr>
            <p:ph type="body" idx="1"/>
          </p:nvPr>
        </p:nvSpPr>
        <p:spPr>
          <a:xfrm>
            <a:off x="228600" y="1905000"/>
            <a:ext cx="8686800" cy="4191000"/>
          </a:xfrm>
        </p:spPr>
        <p:txBody>
          <a:bodyPr>
            <a:normAutofit/>
          </a:bodyPr>
          <a:lstStyle/>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The most common causes of </a:t>
            </a:r>
            <a:r>
              <a:rPr lang="en-US" altLang="en-US" sz="2400" dirty="0" err="1">
                <a:solidFill>
                  <a:schemeClr val="tx1"/>
                </a:solidFill>
                <a:latin typeface="Times New Roman" panose="02020603050405020304" pitchFamily="18" charset="0"/>
                <a:cs typeface="Times New Roman" panose="02020603050405020304" pitchFamily="18" charset="0"/>
              </a:rPr>
              <a:t>fla</a:t>
            </a:r>
            <a:r>
              <a:rPr lang="sr-Latn-RS" altLang="en-US" sz="2400" dirty="0">
                <a:solidFill>
                  <a:schemeClr val="tx1"/>
                </a:solidFill>
                <a:latin typeface="Times New Roman" panose="02020603050405020304" pitchFamily="18" charset="0"/>
                <a:cs typeface="Times New Roman" panose="02020603050405020304" pitchFamily="18" charset="0"/>
              </a:rPr>
              <a:t>bby</a:t>
            </a:r>
            <a:r>
              <a:rPr lang="en-US" altLang="en-US" sz="2400" dirty="0">
                <a:solidFill>
                  <a:schemeClr val="tx1"/>
                </a:solidFill>
                <a:latin typeface="Times New Roman" panose="02020603050405020304" pitchFamily="18" charset="0"/>
                <a:cs typeface="Times New Roman" panose="02020603050405020304" pitchFamily="18" charset="0"/>
              </a:rPr>
              <a:t> baby syndrome:</a:t>
            </a:r>
          </a:p>
          <a:p>
            <a:pPr marL="114300" indent="0">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Perinatal hypoxia - brain and spinal cord ischemia</a:t>
            </a:r>
          </a:p>
          <a:p>
            <a:pPr marL="114300" indent="0">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Spinal muscular atrophy (therapy now available)</a:t>
            </a:r>
          </a:p>
          <a:p>
            <a:pPr marL="114300" indent="0">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114300" indent="0">
              <a:buNone/>
            </a:pPr>
            <a:r>
              <a:rPr lang="en-US" altLang="en-US" sz="2400" dirty="0" err="1">
                <a:solidFill>
                  <a:schemeClr val="tx1"/>
                </a:solidFill>
                <a:latin typeface="Times New Roman" panose="02020603050405020304" pitchFamily="18" charset="0"/>
                <a:cs typeface="Times New Roman" panose="02020603050405020304" pitchFamily="18" charset="0"/>
              </a:rPr>
              <a:t>Dysgenetic</a:t>
            </a:r>
            <a:r>
              <a:rPr lang="en-US" altLang="en-US" sz="2400" dirty="0">
                <a:solidFill>
                  <a:schemeClr val="tx1"/>
                </a:solidFill>
                <a:latin typeface="Times New Roman" panose="02020603050405020304" pitchFamily="18" charset="0"/>
                <a:cs typeface="Times New Roman" panose="02020603050405020304" pitchFamily="18" charset="0"/>
              </a:rPr>
              <a:t> syndromes (Down's, Prader-</a:t>
            </a:r>
            <a:r>
              <a:rPr lang="en-US" altLang="en-US" sz="2400" dirty="0" err="1">
                <a:solidFill>
                  <a:schemeClr val="tx1"/>
                </a:solidFill>
                <a:latin typeface="Times New Roman" panose="02020603050405020304" pitchFamily="18" charset="0"/>
                <a:cs typeface="Times New Roman" panose="02020603050405020304" pitchFamily="18" charset="0"/>
              </a:rPr>
              <a:t>Willjev</a:t>
            </a:r>
            <a:r>
              <a:rPr lang="en-US" altLang="en-US" sz="2400" dirty="0">
                <a:solidFill>
                  <a:schemeClr val="tx1"/>
                </a:solidFill>
                <a:latin typeface="Times New Roman" panose="02020603050405020304" pitchFamily="18" charset="0"/>
                <a:cs typeface="Times New Roman" panose="02020603050405020304" pitchFamily="18" charset="0"/>
              </a:rPr>
              <a:t>,...)</a:t>
            </a:r>
          </a:p>
        </p:txBody>
      </p:sp>
      <p:sp>
        <p:nvSpPr>
          <p:cNvPr id="5" name="Rectangle 2"/>
          <p:cNvSpPr>
            <a:spLocks noGrp="1" noRot="1" noChangeArrowheads="1"/>
          </p:cNvSpPr>
          <p:nvPr>
            <p:ph type="title"/>
          </p:nvPr>
        </p:nvSpPr>
        <p:spPr>
          <a:xfrm>
            <a:off x="426128" y="408372"/>
            <a:ext cx="8260672" cy="1039427"/>
          </a:xfrm>
        </p:spPr>
        <p:txBody>
          <a:bodyPr>
            <a:normAutofit/>
          </a:bodyPr>
          <a:lstStyle/>
          <a:p>
            <a:r>
              <a:rPr lang="en-US" altLang="en-US" dirty="0">
                <a:solidFill>
                  <a:schemeClr val="tx1"/>
                </a:solidFill>
                <a:latin typeface="Times New Roman" panose="02020603050405020304" pitchFamily="18" charset="0"/>
                <a:cs typeface="Times New Roman" panose="02020603050405020304" pitchFamily="18" charset="0"/>
              </a:rPr>
              <a:t>Flabby baby syndrome</a:t>
            </a:r>
          </a:p>
        </p:txBody>
      </p:sp>
    </p:spTree>
    <p:extLst>
      <p:ext uri="{BB962C8B-B14F-4D97-AF65-F5344CB8AC3E}">
        <p14:creationId xmlns:p14="http://schemas.microsoft.com/office/powerpoint/2010/main" val="35322209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Rot="1" noChangeArrowheads="1"/>
          </p:cNvSpPr>
          <p:nvPr>
            <p:ph type="body" idx="1"/>
          </p:nvPr>
        </p:nvSpPr>
        <p:spPr>
          <a:xfrm>
            <a:off x="228600" y="1905000"/>
            <a:ext cx="8686800" cy="4191000"/>
          </a:xfrm>
        </p:spPr>
        <p:txBody>
          <a:bodyPr>
            <a:normAutofit/>
          </a:bodyPr>
          <a:lstStyle/>
          <a:p>
            <a:pPr marL="114300" indent="0" algn="ctr">
              <a:buNone/>
            </a:pPr>
            <a:r>
              <a:rPr lang="en-US" altLang="en-US" sz="2400" dirty="0">
                <a:solidFill>
                  <a:schemeClr val="tx1"/>
                </a:solidFill>
                <a:latin typeface="Times New Roman" panose="02020603050405020304" pitchFamily="18" charset="0"/>
                <a:cs typeface="Times New Roman" panose="02020603050405020304" pitchFamily="18" charset="0"/>
              </a:rPr>
              <a:t>Hypotonia and CNS diseases:</a:t>
            </a:r>
            <a:endParaRPr lang="sr-Latn-RS" altLang="en-US" sz="2400" dirty="0">
              <a:solidFill>
                <a:schemeClr val="tx1"/>
              </a:solidFill>
              <a:latin typeface="Times New Roman" panose="02020603050405020304" pitchFamily="18" charset="0"/>
              <a:cs typeface="Times New Roman" panose="02020603050405020304" pitchFamily="18" charset="0"/>
            </a:endParaRPr>
          </a:p>
          <a:p>
            <a:pPr marL="114300" indent="0" algn="ctr">
              <a:buNone/>
            </a:pPr>
            <a:endParaRPr lang="sr-Latn-RS" altLang="en-US" sz="2400" dirty="0">
              <a:solidFill>
                <a:schemeClr val="tx1"/>
              </a:solidFill>
              <a:latin typeface="Times New Roman" panose="02020603050405020304" pitchFamily="18" charset="0"/>
              <a:cs typeface="Times New Roman" panose="02020603050405020304" pitchFamily="18" charset="0"/>
            </a:endParaRP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Hypotonia + preserved mobility and muscle strength</a:t>
            </a:r>
          </a:p>
          <a:p>
            <a:pPr marL="114300" indent="0">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Often associated mental retardation</a:t>
            </a:r>
          </a:p>
          <a:p>
            <a:pPr marL="114300" indent="0">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Presence of other CNS symptoms and signs at birth</a:t>
            </a:r>
            <a:endParaRPr lang="sr-Latn-RS" altLang="en-US" sz="2400" dirty="0">
              <a:solidFill>
                <a:schemeClr val="tx1"/>
              </a:solidFill>
              <a:latin typeface="Times New Roman" panose="02020603050405020304" pitchFamily="18" charset="0"/>
              <a:cs typeface="Times New Roman" panose="02020603050405020304" pitchFamily="18" charset="0"/>
            </a:endParaRPr>
          </a:p>
        </p:txBody>
      </p:sp>
      <p:sp>
        <p:nvSpPr>
          <p:cNvPr id="5" name="Rectangle 2"/>
          <p:cNvSpPr>
            <a:spLocks noGrp="1" noRot="1" noChangeArrowheads="1"/>
          </p:cNvSpPr>
          <p:nvPr>
            <p:ph type="title"/>
          </p:nvPr>
        </p:nvSpPr>
        <p:spPr>
          <a:xfrm>
            <a:off x="426128" y="408372"/>
            <a:ext cx="8260672" cy="1039427"/>
          </a:xfrm>
        </p:spPr>
        <p:txBody>
          <a:bodyPr>
            <a:normAutofit/>
          </a:bodyPr>
          <a:lstStyle/>
          <a:p>
            <a:r>
              <a:rPr lang="en-US" altLang="en-US" dirty="0">
                <a:solidFill>
                  <a:schemeClr val="tx1"/>
                </a:solidFill>
                <a:latin typeface="Times New Roman" panose="02020603050405020304" pitchFamily="18" charset="0"/>
                <a:cs typeface="Times New Roman" panose="02020603050405020304" pitchFamily="18" charset="0"/>
              </a:rPr>
              <a:t>Flabby baby syndrome</a:t>
            </a:r>
          </a:p>
        </p:txBody>
      </p:sp>
    </p:spTree>
    <p:extLst>
      <p:ext uri="{BB962C8B-B14F-4D97-AF65-F5344CB8AC3E}">
        <p14:creationId xmlns:p14="http://schemas.microsoft.com/office/powerpoint/2010/main" val="25882922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Rot="1" noChangeArrowheads="1"/>
          </p:cNvSpPr>
          <p:nvPr>
            <p:ph type="body" idx="1"/>
          </p:nvPr>
        </p:nvSpPr>
        <p:spPr>
          <a:xfrm>
            <a:off x="228600" y="1600200"/>
            <a:ext cx="8686800" cy="5029200"/>
          </a:xfrm>
        </p:spPr>
        <p:txBody>
          <a:bodyPr>
            <a:normAutofit/>
          </a:bodyPr>
          <a:lstStyle/>
          <a:p>
            <a:pPr marL="114300" indent="0" algn="ctr">
              <a:buNone/>
            </a:pPr>
            <a:r>
              <a:rPr lang="en-US" altLang="en-US" sz="2400" dirty="0">
                <a:solidFill>
                  <a:schemeClr val="tx1"/>
                </a:solidFill>
                <a:latin typeface="Times New Roman" panose="02020603050405020304" pitchFamily="18" charset="0"/>
                <a:cs typeface="Times New Roman" panose="02020603050405020304" pitchFamily="18" charset="0"/>
              </a:rPr>
              <a:t>Hypotonia and CNS diseases:</a:t>
            </a:r>
            <a:endParaRPr lang="sr-Latn-RS" altLang="en-US" sz="2400" dirty="0">
              <a:solidFill>
                <a:schemeClr val="tx1"/>
              </a:solidFill>
              <a:latin typeface="Times New Roman" panose="02020603050405020304" pitchFamily="18" charset="0"/>
              <a:cs typeface="Times New Roman" panose="02020603050405020304" pitchFamily="18" charset="0"/>
            </a:endParaRPr>
          </a:p>
          <a:p>
            <a:pPr marL="114300" indent="0" algn="ctr">
              <a:buNone/>
            </a:pPr>
            <a:endParaRPr lang="sr-Latn-RS" altLang="en-US" sz="2400" dirty="0">
              <a:solidFill>
                <a:schemeClr val="tx1"/>
              </a:solidFill>
              <a:latin typeface="Times New Roman" panose="02020603050405020304" pitchFamily="18" charset="0"/>
              <a:cs typeface="Times New Roman" panose="02020603050405020304" pitchFamily="18" charset="0"/>
            </a:endParaRP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Hypotonic cerebral palsy</a:t>
            </a: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Perinatal asphyxia and trauma</a:t>
            </a: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The presence of congenital tumors of the brain and spinal cord</a:t>
            </a: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Metabolic diseases</a:t>
            </a: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Chromosomal abnormalities</a:t>
            </a: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Non-specific mental deficiency</a:t>
            </a: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Connective tissue diseases</a:t>
            </a: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Medicines taken by the mother during pregnancy</a:t>
            </a: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Nutritional</a:t>
            </a:r>
            <a:endParaRPr lang="sr-Cyrl-RS" altLang="en-US" dirty="0">
              <a:solidFill>
                <a:schemeClr val="tx1"/>
              </a:solidFill>
              <a:latin typeface="Times New Roman" panose="02020603050405020304" pitchFamily="18" charset="0"/>
              <a:cs typeface="Times New Roman" panose="02020603050405020304" pitchFamily="18" charset="0"/>
            </a:endParaRPr>
          </a:p>
        </p:txBody>
      </p:sp>
      <p:sp>
        <p:nvSpPr>
          <p:cNvPr id="8" name="Rectangle 2">
            <a:extLst>
              <a:ext uri="{FF2B5EF4-FFF2-40B4-BE49-F238E27FC236}">
                <a16:creationId xmlns:a16="http://schemas.microsoft.com/office/drawing/2014/main" id="{DC6B4498-A232-8613-9874-623218BFFD42}"/>
              </a:ext>
            </a:extLst>
          </p:cNvPr>
          <p:cNvSpPr>
            <a:spLocks noGrp="1" noRot="1" noChangeArrowheads="1"/>
          </p:cNvSpPr>
          <p:nvPr>
            <p:ph type="title"/>
          </p:nvPr>
        </p:nvSpPr>
        <p:spPr>
          <a:xfrm>
            <a:off x="426128" y="408372"/>
            <a:ext cx="8260672" cy="1039427"/>
          </a:xfrm>
        </p:spPr>
        <p:txBody>
          <a:bodyPr>
            <a:normAutofit/>
          </a:bodyPr>
          <a:lstStyle/>
          <a:p>
            <a:r>
              <a:rPr lang="en-US" altLang="en-US" dirty="0">
                <a:solidFill>
                  <a:schemeClr val="tx1"/>
                </a:solidFill>
                <a:latin typeface="Times New Roman" panose="02020603050405020304" pitchFamily="18" charset="0"/>
                <a:cs typeface="Times New Roman" panose="02020603050405020304" pitchFamily="18" charset="0"/>
              </a:rPr>
              <a:t>Flabby baby syndrome</a:t>
            </a:r>
          </a:p>
        </p:txBody>
      </p:sp>
    </p:spTree>
    <p:extLst>
      <p:ext uri="{BB962C8B-B14F-4D97-AF65-F5344CB8AC3E}">
        <p14:creationId xmlns:p14="http://schemas.microsoft.com/office/powerpoint/2010/main" val="2930349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p:nvPr>
        </p:nvSpPr>
        <p:spPr>
          <a:xfrm>
            <a:off x="457200" y="244475"/>
            <a:ext cx="8385175" cy="974725"/>
          </a:xfrm>
        </p:spPr>
        <p:txBody>
          <a:bodyPr/>
          <a:lstStyle/>
          <a:p>
            <a:r>
              <a:rPr lang="en-US" altLang="en-US" sz="4000" dirty="0">
                <a:solidFill>
                  <a:schemeClr val="tx1"/>
                </a:solidFill>
                <a:latin typeface="Times New Roman" panose="02020603050405020304" pitchFamily="18" charset="0"/>
                <a:cs typeface="Times New Roman" panose="02020603050405020304" pitchFamily="18" charset="0"/>
              </a:rPr>
              <a:t>psychomotor development</a:t>
            </a:r>
          </a:p>
        </p:txBody>
      </p:sp>
      <p:sp>
        <p:nvSpPr>
          <p:cNvPr id="7171" name="Rectangle 3"/>
          <p:cNvSpPr>
            <a:spLocks noGrp="1" noRot="1" noChangeArrowheads="1"/>
          </p:cNvSpPr>
          <p:nvPr>
            <p:ph type="body" idx="1"/>
          </p:nvPr>
        </p:nvSpPr>
        <p:spPr>
          <a:xfrm>
            <a:off x="304800" y="1828800"/>
            <a:ext cx="8686800" cy="4572000"/>
          </a:xfrm>
        </p:spPr>
        <p:txBody>
          <a:bodyPr>
            <a:normAutofit lnSpcReduction="10000"/>
          </a:bodyPr>
          <a:lstStyle/>
          <a:p>
            <a:pPr marL="114300" indent="0" algn="just">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Basic principles of development</a:t>
            </a:r>
          </a:p>
          <a:p>
            <a:pPr marL="114300" indent="0" algn="just">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  - development is a continuous process that begins with conception and is made possible by the maturation of the nervous system</a:t>
            </a:r>
          </a:p>
          <a:p>
            <a:pPr marL="114300" indent="0" algn="just">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  - the stages of development are the same for all children, but the rhythm of their manifestation is individual and differs from child to child</a:t>
            </a:r>
          </a:p>
          <a:p>
            <a:pPr marL="114300" indent="0" algn="just">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  - the development of motor skills takes place from undifferentiated mass activity to specific reactions</a:t>
            </a:r>
          </a:p>
          <a:p>
            <a:pPr marL="114300" indent="0" algn="just">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  - in the craniocaudal direction (establishing head control and use of hands precedes independent walking)</a:t>
            </a:r>
          </a:p>
          <a:p>
            <a:pPr marL="114300" indent="0" algn="just">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  - primary (automatic) reactions must disappear (catch reflex, automatic walking), in order to acquire new, developed motor patterns at a certain stage of development</a:t>
            </a:r>
          </a:p>
        </p:txBody>
      </p:sp>
      <p:sp>
        <p:nvSpPr>
          <p:cNvPr id="5" name="Slide Number Placeholder 4"/>
          <p:cNvSpPr>
            <a:spLocks noGrp="1"/>
          </p:cNvSpPr>
          <p:nvPr>
            <p:ph type="sldNum" sz="quarter" idx="12"/>
          </p:nvPr>
        </p:nvSpPr>
        <p:spPr>
          <a:xfrm>
            <a:off x="6553200" y="6356350"/>
            <a:ext cx="2133600" cy="365125"/>
          </a:xfrm>
        </p:spPr>
        <p:txBody>
          <a:bodyPr/>
          <a:lstStyle/>
          <a:p>
            <a:fld id="{407108C3-BB08-4ECC-A2D9-2E02EB16B128}" type="slidenum">
              <a:rPr lang="en-US" smtClean="0"/>
              <a:t>2</a:t>
            </a:fld>
            <a:endParaRPr lang="en-US" dirty="0"/>
          </a:p>
        </p:txBody>
      </p:sp>
    </p:spTree>
    <p:extLst>
      <p:ext uri="{BB962C8B-B14F-4D97-AF65-F5344CB8AC3E}">
        <p14:creationId xmlns:p14="http://schemas.microsoft.com/office/powerpoint/2010/main" val="19924414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Rot="1" noChangeArrowheads="1"/>
          </p:cNvSpPr>
          <p:nvPr>
            <p:ph type="body" idx="1"/>
          </p:nvPr>
        </p:nvSpPr>
        <p:spPr>
          <a:xfrm>
            <a:off x="228600" y="1600200"/>
            <a:ext cx="8686800" cy="4953000"/>
          </a:xfrm>
        </p:spPr>
        <p:txBody>
          <a:bodyPr>
            <a:normAutofit/>
          </a:bodyPr>
          <a:lstStyle/>
          <a:p>
            <a:pPr marL="114300" indent="0" algn="ctr">
              <a:buNone/>
            </a:pPr>
            <a:r>
              <a:rPr lang="en-US" altLang="en-US" sz="2400" dirty="0">
                <a:solidFill>
                  <a:schemeClr val="tx1"/>
                </a:solidFill>
                <a:latin typeface="Times New Roman" panose="02020603050405020304" pitchFamily="18" charset="0"/>
                <a:cs typeface="Times New Roman" panose="02020603050405020304" pitchFamily="18" charset="0"/>
              </a:rPr>
              <a:t>Hypotonia and neuromuscular diseases</a:t>
            </a:r>
            <a:endParaRPr lang="sr-Latn-RS" altLang="en-US" sz="2400" dirty="0">
              <a:solidFill>
                <a:schemeClr val="tx1"/>
              </a:solidFill>
              <a:latin typeface="Times New Roman" panose="02020603050405020304" pitchFamily="18" charset="0"/>
              <a:cs typeface="Times New Roman" panose="02020603050405020304" pitchFamily="18" charset="0"/>
            </a:endParaRP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Spinal muscular atrophy</a:t>
            </a: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Congenital muscular dystrophy</a:t>
            </a: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Congenital myotonic dystrophy</a:t>
            </a: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Neonatal transitory myasthenia</a:t>
            </a: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Congenital myasthenic syndromes</a:t>
            </a: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Congenital myopathies</a:t>
            </a: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Metabolic neuropathies</a:t>
            </a: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Neuropathies (acquired, hereditary)</a:t>
            </a:r>
            <a:endParaRPr lang="sr-Cyrl-RS" altLang="en-US" sz="2400" dirty="0">
              <a:solidFill>
                <a:schemeClr val="tx1"/>
              </a:solidFill>
              <a:latin typeface="Times New Roman" panose="02020603050405020304" pitchFamily="18" charset="0"/>
              <a:cs typeface="Times New Roman" panose="02020603050405020304" pitchFamily="18" charset="0"/>
            </a:endParaRPr>
          </a:p>
        </p:txBody>
      </p:sp>
      <p:sp>
        <p:nvSpPr>
          <p:cNvPr id="6" name="Rectangle 2">
            <a:extLst>
              <a:ext uri="{FF2B5EF4-FFF2-40B4-BE49-F238E27FC236}">
                <a16:creationId xmlns:a16="http://schemas.microsoft.com/office/drawing/2014/main" id="{7E48CFFF-8EA9-049C-0A85-000D82A2911D}"/>
              </a:ext>
            </a:extLst>
          </p:cNvPr>
          <p:cNvSpPr>
            <a:spLocks noGrp="1" noRot="1" noChangeArrowheads="1"/>
          </p:cNvSpPr>
          <p:nvPr>
            <p:ph type="title"/>
          </p:nvPr>
        </p:nvSpPr>
        <p:spPr>
          <a:xfrm>
            <a:off x="426128" y="408372"/>
            <a:ext cx="8260672" cy="1039427"/>
          </a:xfrm>
        </p:spPr>
        <p:txBody>
          <a:bodyPr>
            <a:normAutofit/>
          </a:bodyPr>
          <a:lstStyle/>
          <a:p>
            <a:r>
              <a:rPr lang="en-US" altLang="en-US" dirty="0">
                <a:solidFill>
                  <a:schemeClr val="tx1"/>
                </a:solidFill>
                <a:latin typeface="Times New Roman" panose="02020603050405020304" pitchFamily="18" charset="0"/>
                <a:cs typeface="Times New Roman" panose="02020603050405020304" pitchFamily="18" charset="0"/>
              </a:rPr>
              <a:t>Flabby baby syndrome</a:t>
            </a:r>
          </a:p>
        </p:txBody>
      </p:sp>
    </p:spTree>
    <p:extLst>
      <p:ext uri="{BB962C8B-B14F-4D97-AF65-F5344CB8AC3E}">
        <p14:creationId xmlns:p14="http://schemas.microsoft.com/office/powerpoint/2010/main" val="40602296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Rot="1" noChangeArrowheads="1"/>
          </p:cNvSpPr>
          <p:nvPr>
            <p:ph type="body" idx="1"/>
          </p:nvPr>
        </p:nvSpPr>
        <p:spPr/>
        <p:txBody>
          <a:bodyPr>
            <a:normAutofit fontScale="92500" lnSpcReduction="20000"/>
          </a:bodyPr>
          <a:lstStyle/>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Non-progressive disorder of motor functions, position and movement due to disorders and damage to brain structures</a:t>
            </a: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Damages:</a:t>
            </a:r>
            <a:endParaRPr lang="sr-Latn-RS" altLang="en-US" sz="2400" dirty="0">
              <a:solidFill>
                <a:schemeClr val="tx1"/>
              </a:solidFill>
              <a:latin typeface="Times New Roman" panose="02020603050405020304" pitchFamily="18" charset="0"/>
              <a:cs typeface="Times New Roman" panose="02020603050405020304" pitchFamily="18" charset="0"/>
            </a:endParaRP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Intrauterine</a:t>
            </a: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During childbirth</a:t>
            </a: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In the first years of life</a:t>
            </a:r>
          </a:p>
          <a:p>
            <a:pPr marL="114300" indent="0">
              <a:buNone/>
            </a:pPr>
            <a:r>
              <a:rPr lang="sr-Latn-RS" altLang="en-US" sz="2400" dirty="0">
                <a:solidFill>
                  <a:schemeClr val="tx1"/>
                </a:solidFill>
                <a:latin typeface="Times New Roman" panose="02020603050405020304" pitchFamily="18" charset="0"/>
                <a:cs typeface="Times New Roman" panose="02020603050405020304" pitchFamily="18" charset="0"/>
              </a:rPr>
              <a:t>  </a:t>
            </a:r>
            <a:r>
              <a:rPr lang="en-US" altLang="en-US" sz="2400" dirty="0">
                <a:solidFill>
                  <a:schemeClr val="tx1"/>
                </a:solidFill>
                <a:latin typeface="Times New Roman" panose="02020603050405020304" pitchFamily="18" charset="0"/>
                <a:cs typeface="Times New Roman" panose="02020603050405020304" pitchFamily="18" charset="0"/>
              </a:rPr>
              <a:t>maternal infections</a:t>
            </a:r>
          </a:p>
          <a:p>
            <a:pPr marL="114300" indent="0">
              <a:buNone/>
            </a:pPr>
            <a:r>
              <a:rPr lang="sr-Latn-RS" altLang="en-US" sz="2400" dirty="0">
                <a:solidFill>
                  <a:schemeClr val="tx1"/>
                </a:solidFill>
                <a:latin typeface="Times New Roman" panose="02020603050405020304" pitchFamily="18" charset="0"/>
                <a:cs typeface="Times New Roman" panose="02020603050405020304" pitchFamily="18" charset="0"/>
              </a:rPr>
              <a:t>  </a:t>
            </a:r>
            <a:r>
              <a:rPr lang="en-US" altLang="en-US" sz="2400" dirty="0">
                <a:solidFill>
                  <a:schemeClr val="tx1"/>
                </a:solidFill>
                <a:latin typeface="Times New Roman" panose="02020603050405020304" pitchFamily="18" charset="0"/>
                <a:cs typeface="Times New Roman" panose="02020603050405020304" pitchFamily="18" charset="0"/>
              </a:rPr>
              <a:t>trauma</a:t>
            </a:r>
          </a:p>
          <a:p>
            <a:pPr marL="114300" indent="0">
              <a:buNone/>
            </a:pPr>
            <a:r>
              <a:rPr lang="sr-Latn-RS" altLang="en-US" sz="2400" dirty="0">
                <a:solidFill>
                  <a:schemeClr val="tx1"/>
                </a:solidFill>
                <a:latin typeface="Times New Roman" panose="02020603050405020304" pitchFamily="18" charset="0"/>
                <a:cs typeface="Times New Roman" panose="02020603050405020304" pitchFamily="18" charset="0"/>
              </a:rPr>
              <a:t>  </a:t>
            </a:r>
            <a:r>
              <a:rPr lang="en-US" altLang="en-US" sz="2400" dirty="0">
                <a:solidFill>
                  <a:schemeClr val="tx1"/>
                </a:solidFill>
                <a:latin typeface="Times New Roman" panose="02020603050405020304" pitchFamily="18" charset="0"/>
                <a:cs typeface="Times New Roman" panose="02020603050405020304" pitchFamily="18" charset="0"/>
              </a:rPr>
              <a:t>congenital malformations</a:t>
            </a:r>
          </a:p>
          <a:p>
            <a:pPr marL="114300" indent="0">
              <a:buNone/>
            </a:pPr>
            <a:r>
              <a:rPr lang="sr-Latn-RS" altLang="en-US" sz="2400" dirty="0">
                <a:solidFill>
                  <a:schemeClr val="tx1"/>
                </a:solidFill>
                <a:latin typeface="Times New Roman" panose="02020603050405020304" pitchFamily="18" charset="0"/>
                <a:cs typeface="Times New Roman" panose="02020603050405020304" pitchFamily="18" charset="0"/>
              </a:rPr>
              <a:t>  </a:t>
            </a:r>
            <a:r>
              <a:rPr lang="en-US" altLang="en-US" sz="2400" dirty="0">
                <a:solidFill>
                  <a:schemeClr val="tx1"/>
                </a:solidFill>
                <a:latin typeface="Times New Roman" panose="02020603050405020304" pitchFamily="18" charset="0"/>
                <a:cs typeface="Times New Roman" panose="02020603050405020304" pitchFamily="18" charset="0"/>
              </a:rPr>
              <a:t>premature birth</a:t>
            </a:r>
          </a:p>
          <a:p>
            <a:pPr marL="114300" indent="0">
              <a:buNone/>
            </a:pPr>
            <a:r>
              <a:rPr lang="sr-Latn-RS" altLang="en-US" sz="2400" dirty="0">
                <a:solidFill>
                  <a:schemeClr val="tx1"/>
                </a:solidFill>
                <a:latin typeface="Times New Roman" panose="02020603050405020304" pitchFamily="18" charset="0"/>
                <a:cs typeface="Times New Roman" panose="02020603050405020304" pitchFamily="18" charset="0"/>
              </a:rPr>
              <a:t>  </a:t>
            </a:r>
            <a:r>
              <a:rPr lang="en-US" altLang="en-US" sz="2400" dirty="0">
                <a:solidFill>
                  <a:schemeClr val="tx1"/>
                </a:solidFill>
                <a:latin typeface="Times New Roman" panose="02020603050405020304" pitchFamily="18" charset="0"/>
                <a:cs typeface="Times New Roman" panose="02020603050405020304" pitchFamily="18" charset="0"/>
              </a:rPr>
              <a:t>kernicterus</a:t>
            </a:r>
          </a:p>
          <a:p>
            <a:pPr marL="114300" indent="0">
              <a:buNone/>
            </a:pPr>
            <a:r>
              <a:rPr lang="sr-Latn-RS" altLang="en-US" dirty="0">
                <a:solidFill>
                  <a:schemeClr val="tx1"/>
                </a:solidFill>
                <a:latin typeface="Times New Roman" panose="02020603050405020304" pitchFamily="18" charset="0"/>
                <a:cs typeface="Times New Roman" panose="02020603050405020304" pitchFamily="18" charset="0"/>
              </a:rPr>
              <a:t>  f</a:t>
            </a:r>
            <a:r>
              <a:rPr lang="en-US" altLang="en-US" sz="2400" dirty="0" err="1">
                <a:solidFill>
                  <a:schemeClr val="tx1"/>
                </a:solidFill>
                <a:latin typeface="Times New Roman" panose="02020603050405020304" pitchFamily="18" charset="0"/>
                <a:cs typeface="Times New Roman" panose="02020603050405020304" pitchFamily="18" charset="0"/>
              </a:rPr>
              <a:t>etal</a:t>
            </a:r>
            <a:r>
              <a:rPr lang="en-US" altLang="en-US" sz="2400" dirty="0">
                <a:solidFill>
                  <a:schemeClr val="tx1"/>
                </a:solidFill>
                <a:latin typeface="Times New Roman" panose="02020603050405020304" pitchFamily="18" charset="0"/>
                <a:cs typeface="Times New Roman" panose="02020603050405020304" pitchFamily="18" charset="0"/>
              </a:rPr>
              <a:t> asphyxia</a:t>
            </a:r>
          </a:p>
          <a:p>
            <a:pPr marL="114300" indent="0">
              <a:buNone/>
            </a:pPr>
            <a:r>
              <a:rPr lang="sr-Latn-RS" altLang="en-US" sz="2400" dirty="0">
                <a:solidFill>
                  <a:schemeClr val="tx1"/>
                </a:solidFill>
                <a:latin typeface="Times New Roman" panose="02020603050405020304" pitchFamily="18" charset="0"/>
                <a:cs typeface="Times New Roman" panose="02020603050405020304" pitchFamily="18" charset="0"/>
              </a:rPr>
              <a:t>  </a:t>
            </a:r>
            <a:r>
              <a:rPr lang="en-US" altLang="en-US" sz="2400" dirty="0">
                <a:solidFill>
                  <a:schemeClr val="tx1"/>
                </a:solidFill>
                <a:latin typeface="Times New Roman" panose="02020603050405020304" pitchFamily="18" charset="0"/>
                <a:cs typeface="Times New Roman" panose="02020603050405020304" pitchFamily="18" charset="0"/>
              </a:rPr>
              <a:t>postnatal inflammation of the brain</a:t>
            </a:r>
            <a:endParaRPr lang="sr-Latn-CS" altLang="en-US" sz="2400" dirty="0">
              <a:solidFill>
                <a:schemeClr val="tx1"/>
              </a:solidFill>
              <a:latin typeface="Times New Roman" panose="02020603050405020304" pitchFamily="18" charset="0"/>
              <a:cs typeface="Times New Roman" panose="02020603050405020304" pitchFamily="18" charset="0"/>
            </a:endParaRPr>
          </a:p>
        </p:txBody>
      </p:sp>
      <p:sp>
        <p:nvSpPr>
          <p:cNvPr id="5" name="Title 1"/>
          <p:cNvSpPr>
            <a:spLocks noGrp="1"/>
          </p:cNvSpPr>
          <p:nvPr>
            <p:ph type="title"/>
          </p:nvPr>
        </p:nvSpPr>
        <p:spPr>
          <a:xfrm>
            <a:off x="426128" y="408372"/>
            <a:ext cx="8260672" cy="1039427"/>
          </a:xfrm>
        </p:spPr>
        <p:txBody>
          <a:bodyPr>
            <a:normAutofit/>
          </a:bodyPr>
          <a:lstStyle/>
          <a:p>
            <a:r>
              <a:rPr lang="en-US" dirty="0">
                <a:solidFill>
                  <a:schemeClr val="tx1"/>
                </a:solidFill>
              </a:rPr>
              <a:t>CEREBRAL </a:t>
            </a:r>
            <a:r>
              <a:rPr lang="sr-Latn-RS" dirty="0">
                <a:solidFill>
                  <a:schemeClr val="tx1"/>
                </a:solidFill>
              </a:rPr>
              <a:t>PALSY</a:t>
            </a:r>
            <a:endParaRPr lang="en-US" dirty="0">
              <a:solidFill>
                <a:schemeClr val="tx1"/>
              </a:solidFill>
            </a:endParaRPr>
          </a:p>
        </p:txBody>
      </p:sp>
    </p:spTree>
    <p:extLst>
      <p:ext uri="{BB962C8B-B14F-4D97-AF65-F5344CB8AC3E}">
        <p14:creationId xmlns:p14="http://schemas.microsoft.com/office/powerpoint/2010/main" val="21507452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Rot="1" noChangeArrowheads="1"/>
          </p:cNvSpPr>
          <p:nvPr>
            <p:ph type="body" idx="1"/>
          </p:nvPr>
        </p:nvSpPr>
        <p:spPr/>
        <p:txBody>
          <a:bodyPr/>
          <a:lstStyle/>
          <a:p>
            <a:pPr marL="114300" indent="0">
              <a:buNone/>
            </a:pPr>
            <a:r>
              <a:rPr lang="en-US" altLang="en-US" dirty="0">
                <a:solidFill>
                  <a:schemeClr val="tx1"/>
                </a:solidFill>
                <a:latin typeface="Times New Roman" panose="02020603050405020304" pitchFamily="18" charset="0"/>
                <a:cs typeface="Times New Roman" panose="02020603050405020304" pitchFamily="18" charset="0"/>
              </a:rPr>
              <a:t>Easier forms</a:t>
            </a:r>
          </a:p>
          <a:p>
            <a:pPr marL="114300" indent="0">
              <a:buNone/>
            </a:pPr>
            <a:endParaRPr lang="en-US" altLang="en-US" dirty="0">
              <a:solidFill>
                <a:schemeClr val="tx1"/>
              </a:solidFill>
              <a:latin typeface="Times New Roman" panose="02020603050405020304" pitchFamily="18" charset="0"/>
              <a:cs typeface="Times New Roman" panose="02020603050405020304" pitchFamily="18" charset="0"/>
            </a:endParaRPr>
          </a:p>
          <a:p>
            <a:pPr marL="114300" indent="0">
              <a:buNone/>
            </a:pPr>
            <a:r>
              <a:rPr lang="en-US" altLang="en-US" dirty="0">
                <a:solidFill>
                  <a:schemeClr val="tx1"/>
                </a:solidFill>
                <a:latin typeface="Times New Roman" panose="02020603050405020304" pitchFamily="18" charset="0"/>
                <a:cs typeface="Times New Roman" panose="02020603050405020304" pitchFamily="18" charset="0"/>
              </a:rPr>
              <a:t>Only a disorder in fine motor control and impairment of specific cortical functions - dysphasia, dyslexia, dyscalculia, dyspraxia</a:t>
            </a:r>
          </a:p>
          <a:p>
            <a:pPr marL="114300" indent="0">
              <a:buNone/>
            </a:pPr>
            <a:endParaRPr lang="en-US" altLang="en-US" dirty="0">
              <a:solidFill>
                <a:schemeClr val="tx1"/>
              </a:solidFill>
              <a:latin typeface="Times New Roman" panose="02020603050405020304" pitchFamily="18" charset="0"/>
              <a:cs typeface="Times New Roman" panose="02020603050405020304" pitchFamily="18" charset="0"/>
            </a:endParaRPr>
          </a:p>
          <a:p>
            <a:pPr marL="114300" indent="0">
              <a:buNone/>
            </a:pPr>
            <a:r>
              <a:rPr lang="en-US" altLang="en-US" dirty="0">
                <a:solidFill>
                  <a:schemeClr val="tx1"/>
                </a:solidFill>
                <a:latin typeface="Times New Roman" panose="02020603050405020304" pitchFamily="18" charset="0"/>
                <a:cs typeface="Times New Roman" panose="02020603050405020304" pitchFamily="18" charset="0"/>
              </a:rPr>
              <a:t>A clumsy but hyperkinetic child</a:t>
            </a:r>
            <a:endParaRPr lang="en-US" altLang="en-US" sz="2400" dirty="0">
              <a:solidFill>
                <a:schemeClr val="tx1"/>
              </a:solidFill>
              <a:latin typeface="Times New Roman" panose="02020603050405020304" pitchFamily="18" charset="0"/>
              <a:cs typeface="Times New Roman" panose="02020603050405020304" pitchFamily="18" charset="0"/>
            </a:endParaRPr>
          </a:p>
        </p:txBody>
      </p:sp>
      <p:sp>
        <p:nvSpPr>
          <p:cNvPr id="4" name="Title 1">
            <a:extLst>
              <a:ext uri="{FF2B5EF4-FFF2-40B4-BE49-F238E27FC236}">
                <a16:creationId xmlns:a16="http://schemas.microsoft.com/office/drawing/2014/main" id="{B0C23F02-2869-D07E-EBBB-763ADB94F767}"/>
              </a:ext>
            </a:extLst>
          </p:cNvPr>
          <p:cNvSpPr>
            <a:spLocks noGrp="1"/>
          </p:cNvSpPr>
          <p:nvPr>
            <p:ph type="title"/>
          </p:nvPr>
        </p:nvSpPr>
        <p:spPr>
          <a:xfrm>
            <a:off x="425450" y="407988"/>
            <a:ext cx="8261350" cy="1039812"/>
          </a:xfrm>
        </p:spPr>
        <p:txBody>
          <a:bodyPr>
            <a:normAutofit/>
          </a:bodyPr>
          <a:lstStyle/>
          <a:p>
            <a:r>
              <a:rPr lang="en-US" dirty="0">
                <a:solidFill>
                  <a:schemeClr val="tx1"/>
                </a:solidFill>
              </a:rPr>
              <a:t>CEREBRAL </a:t>
            </a:r>
            <a:r>
              <a:rPr lang="sr-Latn-RS" dirty="0">
                <a:solidFill>
                  <a:schemeClr val="tx1"/>
                </a:solidFill>
              </a:rPr>
              <a:t>PALSY</a:t>
            </a:r>
            <a:endParaRPr lang="en-US" dirty="0">
              <a:solidFill>
                <a:schemeClr val="tx1"/>
              </a:solidFill>
            </a:endParaRPr>
          </a:p>
        </p:txBody>
      </p:sp>
    </p:spTree>
    <p:extLst>
      <p:ext uri="{BB962C8B-B14F-4D97-AF65-F5344CB8AC3E}">
        <p14:creationId xmlns:p14="http://schemas.microsoft.com/office/powerpoint/2010/main" val="16555015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Rot="1" noChangeArrowheads="1"/>
          </p:cNvSpPr>
          <p:nvPr>
            <p:ph type="body" idx="1"/>
          </p:nvPr>
        </p:nvSpPr>
        <p:spPr/>
        <p:txBody>
          <a:bodyPr/>
          <a:lstStyle/>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More severe damage</a:t>
            </a:r>
          </a:p>
          <a:p>
            <a:pPr marL="114300" indent="0">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Hypotonia up to 6 months</a:t>
            </a: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Dystonic and </a:t>
            </a:r>
            <a:r>
              <a:rPr lang="en-US" altLang="en-US" sz="2400" dirty="0" err="1">
                <a:solidFill>
                  <a:schemeClr val="tx1"/>
                </a:solidFill>
                <a:latin typeface="Times New Roman" panose="02020603050405020304" pitchFamily="18" charset="0"/>
                <a:cs typeface="Times New Roman" panose="02020603050405020304" pitchFamily="18" charset="0"/>
              </a:rPr>
              <a:t>choreoathetous</a:t>
            </a:r>
            <a:r>
              <a:rPr lang="en-US" altLang="en-US" sz="2400" dirty="0">
                <a:solidFill>
                  <a:schemeClr val="tx1"/>
                </a:solidFill>
                <a:latin typeface="Times New Roman" panose="02020603050405020304" pitchFamily="18" charset="0"/>
                <a:cs typeface="Times New Roman" panose="02020603050405020304" pitchFamily="18" charset="0"/>
              </a:rPr>
              <a:t> movements</a:t>
            </a: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Continuous spasticity + dyskinesias</a:t>
            </a: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Mental retardation</a:t>
            </a: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Epilepsy</a:t>
            </a: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Bone-joint deformations</a:t>
            </a: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Vision and hearing disorders</a:t>
            </a:r>
          </a:p>
        </p:txBody>
      </p:sp>
      <p:sp>
        <p:nvSpPr>
          <p:cNvPr id="4" name="Title 1">
            <a:extLst>
              <a:ext uri="{FF2B5EF4-FFF2-40B4-BE49-F238E27FC236}">
                <a16:creationId xmlns:a16="http://schemas.microsoft.com/office/drawing/2014/main" id="{2B240AA6-F731-50FE-7F66-3B300D1A4D7C}"/>
              </a:ext>
            </a:extLst>
          </p:cNvPr>
          <p:cNvSpPr>
            <a:spLocks noGrp="1"/>
          </p:cNvSpPr>
          <p:nvPr>
            <p:ph type="title"/>
          </p:nvPr>
        </p:nvSpPr>
        <p:spPr>
          <a:xfrm>
            <a:off x="425450" y="407988"/>
            <a:ext cx="8261350" cy="1039812"/>
          </a:xfrm>
        </p:spPr>
        <p:txBody>
          <a:bodyPr>
            <a:normAutofit/>
          </a:bodyPr>
          <a:lstStyle/>
          <a:p>
            <a:r>
              <a:rPr lang="en-US" dirty="0">
                <a:solidFill>
                  <a:schemeClr val="tx1"/>
                </a:solidFill>
              </a:rPr>
              <a:t>CEREBRAL </a:t>
            </a:r>
            <a:r>
              <a:rPr lang="sr-Latn-RS" dirty="0">
                <a:solidFill>
                  <a:schemeClr val="tx1"/>
                </a:solidFill>
              </a:rPr>
              <a:t>PALSY</a:t>
            </a:r>
            <a:endParaRPr lang="en-US" dirty="0">
              <a:solidFill>
                <a:schemeClr val="tx1"/>
              </a:solidFill>
            </a:endParaRPr>
          </a:p>
        </p:txBody>
      </p:sp>
    </p:spTree>
    <p:extLst>
      <p:ext uri="{BB962C8B-B14F-4D97-AF65-F5344CB8AC3E}">
        <p14:creationId xmlns:p14="http://schemas.microsoft.com/office/powerpoint/2010/main" val="25896846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Rot="1" noChangeArrowheads="1"/>
          </p:cNvSpPr>
          <p:nvPr>
            <p:ph type="body" idx="1"/>
          </p:nvPr>
        </p:nvSpPr>
        <p:spPr>
          <a:xfrm>
            <a:off x="457200" y="1752600"/>
            <a:ext cx="8229600" cy="4876800"/>
          </a:xfrm>
        </p:spPr>
        <p:txBody>
          <a:bodyPr>
            <a:normAutofit/>
          </a:bodyPr>
          <a:lstStyle/>
          <a:p>
            <a:pPr marL="114300" indent="0">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Viruses (maternal rubella)</a:t>
            </a:r>
          </a:p>
          <a:p>
            <a:pPr marL="114300" indent="0">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bacteria (syphilis)</a:t>
            </a:r>
          </a:p>
          <a:p>
            <a:pPr marL="114300" indent="0">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Parasites (toxoplasmosis)</a:t>
            </a:r>
          </a:p>
          <a:p>
            <a:pPr marL="114300" indent="0">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Perinatal asphyxia</a:t>
            </a:r>
          </a:p>
          <a:p>
            <a:pPr marL="114300" indent="0">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Birth trauma of the brain</a:t>
            </a:r>
          </a:p>
          <a:p>
            <a:pPr marL="114300" indent="0">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        - prolonged labor</a:t>
            </a:r>
          </a:p>
          <a:p>
            <a:pPr marL="114300" indent="0">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        - pelvic position of the fetus</a:t>
            </a:r>
          </a:p>
          <a:p>
            <a:pPr marL="114300" indent="0">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        - application of forceps or vacuum</a:t>
            </a:r>
          </a:p>
          <a:p>
            <a:pPr marL="114300" indent="0">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Rh incompatibility</a:t>
            </a:r>
          </a:p>
          <a:p>
            <a:pPr marL="114300" indent="0">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Vascular lesions</a:t>
            </a:r>
          </a:p>
          <a:p>
            <a:pPr marL="114300" indent="0">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Encephalitis</a:t>
            </a:r>
          </a:p>
          <a:p>
            <a:pPr marL="114300" indent="0">
              <a:lnSpc>
                <a:spcPct val="90000"/>
              </a:lnSpc>
              <a:buNone/>
            </a:pPr>
            <a:r>
              <a:rPr lang="en-US" altLang="en-US" sz="2400" dirty="0">
                <a:solidFill>
                  <a:schemeClr val="tx1"/>
                </a:solidFill>
                <a:latin typeface="Times New Roman" panose="02020603050405020304" pitchFamily="18" charset="0"/>
                <a:cs typeface="Times New Roman" panose="02020603050405020304" pitchFamily="18" charset="0"/>
              </a:rPr>
              <a:t>Meningitis</a:t>
            </a:r>
          </a:p>
        </p:txBody>
      </p:sp>
      <p:sp>
        <p:nvSpPr>
          <p:cNvPr id="2" name="Title 1">
            <a:extLst>
              <a:ext uri="{FF2B5EF4-FFF2-40B4-BE49-F238E27FC236}">
                <a16:creationId xmlns:a16="http://schemas.microsoft.com/office/drawing/2014/main" id="{721EDD73-3AA2-BF33-D8D2-E0AD889452FE}"/>
              </a:ext>
            </a:extLst>
          </p:cNvPr>
          <p:cNvSpPr>
            <a:spLocks noGrp="1"/>
          </p:cNvSpPr>
          <p:nvPr>
            <p:ph type="title"/>
          </p:nvPr>
        </p:nvSpPr>
        <p:spPr>
          <a:xfrm>
            <a:off x="425450" y="407988"/>
            <a:ext cx="8261350" cy="1039812"/>
          </a:xfrm>
        </p:spPr>
        <p:txBody>
          <a:bodyPr>
            <a:normAutofit/>
          </a:bodyPr>
          <a:lstStyle/>
          <a:p>
            <a:r>
              <a:rPr lang="en-US" dirty="0">
                <a:solidFill>
                  <a:schemeClr val="tx1"/>
                </a:solidFill>
              </a:rPr>
              <a:t>CEREBRAL </a:t>
            </a:r>
            <a:r>
              <a:rPr lang="sr-Latn-RS" dirty="0">
                <a:solidFill>
                  <a:schemeClr val="tx1"/>
                </a:solidFill>
              </a:rPr>
              <a:t>PALSY-ETIOLOGY</a:t>
            </a:r>
            <a:endParaRPr lang="en-US" dirty="0">
              <a:solidFill>
                <a:schemeClr val="tx1"/>
              </a:solidFill>
            </a:endParaRPr>
          </a:p>
        </p:txBody>
      </p:sp>
    </p:spTree>
    <p:extLst>
      <p:ext uri="{BB962C8B-B14F-4D97-AF65-F5344CB8AC3E}">
        <p14:creationId xmlns:p14="http://schemas.microsoft.com/office/powerpoint/2010/main" val="24673046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rrowheads="1"/>
          </p:cNvSpPr>
          <p:nvPr>
            <p:ph type="title"/>
          </p:nvPr>
        </p:nvSpPr>
        <p:spPr/>
        <p:txBody>
          <a:bodyPr/>
          <a:lstStyle/>
          <a:p>
            <a:r>
              <a:rPr lang="sr-Latn-RS" altLang="en-US" dirty="0">
                <a:solidFill>
                  <a:schemeClr val="tx1"/>
                </a:solidFill>
                <a:latin typeface="Times New Roman" panose="02020603050405020304" pitchFamily="18" charset="0"/>
                <a:cs typeface="Times New Roman" panose="02020603050405020304" pitchFamily="18" charset="0"/>
              </a:rPr>
              <a:t>Cerebral palsy - presentation</a:t>
            </a:r>
            <a:endParaRPr lang="en-US" altLang="en-US" dirty="0">
              <a:solidFill>
                <a:schemeClr val="tx1"/>
              </a:solidFill>
              <a:latin typeface="Times New Roman" panose="02020603050405020304" pitchFamily="18" charset="0"/>
              <a:cs typeface="Times New Roman" panose="02020603050405020304" pitchFamily="18" charset="0"/>
            </a:endParaRPr>
          </a:p>
        </p:txBody>
      </p:sp>
      <p:sp>
        <p:nvSpPr>
          <p:cNvPr id="29699" name="Rectangle 3"/>
          <p:cNvSpPr>
            <a:spLocks noGrp="1" noRot="1" noChangeArrowheads="1"/>
          </p:cNvSpPr>
          <p:nvPr>
            <p:ph type="body" idx="1"/>
          </p:nvPr>
        </p:nvSpPr>
        <p:spPr/>
        <p:txBody>
          <a:bodyPr/>
          <a:lstStyle/>
          <a:p>
            <a:pPr marL="114300" indent="0">
              <a:buNone/>
            </a:pPr>
            <a:r>
              <a:rPr lang="en-US" altLang="en-US" dirty="0">
                <a:solidFill>
                  <a:schemeClr val="tx1"/>
                </a:solidFill>
                <a:latin typeface="Times New Roman" panose="02020603050405020304" pitchFamily="18" charset="0"/>
                <a:cs typeface="Times New Roman" panose="02020603050405020304" pitchFamily="18" charset="0"/>
              </a:rPr>
              <a:t>Spastic paresis</a:t>
            </a:r>
          </a:p>
          <a:p>
            <a:pPr marL="114300" indent="0">
              <a:buNone/>
            </a:pPr>
            <a:r>
              <a:rPr lang="en-US" altLang="en-US" dirty="0">
                <a:solidFill>
                  <a:schemeClr val="tx1"/>
                </a:solidFill>
                <a:latin typeface="Times New Roman" panose="02020603050405020304" pitchFamily="18" charset="0"/>
                <a:cs typeface="Times New Roman" panose="02020603050405020304" pitchFamily="18" charset="0"/>
              </a:rPr>
              <a:t>Mental defect (oligophrenia)</a:t>
            </a:r>
          </a:p>
          <a:p>
            <a:pPr marL="114300" indent="0">
              <a:buNone/>
            </a:pPr>
            <a:r>
              <a:rPr lang="en-US" altLang="en-US" dirty="0">
                <a:solidFill>
                  <a:schemeClr val="tx1"/>
                </a:solidFill>
                <a:latin typeface="Times New Roman" panose="02020603050405020304" pitchFamily="18" charset="0"/>
                <a:cs typeface="Times New Roman" panose="02020603050405020304" pitchFamily="18" charset="0"/>
              </a:rPr>
              <a:t>Epilepsy</a:t>
            </a:r>
          </a:p>
          <a:p>
            <a:pPr marL="114300" indent="0">
              <a:buNone/>
            </a:pPr>
            <a:r>
              <a:rPr lang="en-US" altLang="en-US" dirty="0">
                <a:solidFill>
                  <a:schemeClr val="tx1"/>
                </a:solidFill>
                <a:latin typeface="Times New Roman" panose="02020603050405020304" pitchFamily="18" charset="0"/>
                <a:cs typeface="Times New Roman" panose="02020603050405020304" pitchFamily="18" charset="0"/>
              </a:rPr>
              <a:t>Involuntary movements</a:t>
            </a:r>
          </a:p>
          <a:p>
            <a:pPr marL="114300" indent="0">
              <a:buNone/>
            </a:pPr>
            <a:r>
              <a:rPr lang="en-US" altLang="en-US" dirty="0">
                <a:solidFill>
                  <a:schemeClr val="tx1"/>
                </a:solidFill>
                <a:latin typeface="Times New Roman" panose="02020603050405020304" pitchFamily="18" charset="0"/>
                <a:cs typeface="Times New Roman" panose="02020603050405020304" pitchFamily="18" charset="0"/>
              </a:rPr>
              <a:t>Ataxia</a:t>
            </a:r>
            <a:endParaRPr lang="en-US" altLang="en-US" sz="2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243408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rrowheads="1"/>
          </p:cNvSpPr>
          <p:nvPr>
            <p:ph type="title"/>
          </p:nvPr>
        </p:nvSpPr>
        <p:spPr/>
        <p:txBody>
          <a:bodyPr/>
          <a:lstStyle/>
          <a:p>
            <a:r>
              <a:rPr lang="sr-Latn-RS" altLang="en-US" dirty="0">
                <a:solidFill>
                  <a:schemeClr val="tx1"/>
                </a:solidFill>
                <a:latin typeface="Times New Roman" panose="02020603050405020304" pitchFamily="18" charset="0"/>
                <a:cs typeface="Times New Roman" panose="02020603050405020304" pitchFamily="18" charset="0"/>
              </a:rPr>
              <a:t>Cerebral palsy - classification</a:t>
            </a:r>
            <a:endParaRPr lang="en-US" altLang="en-US" dirty="0">
              <a:solidFill>
                <a:schemeClr val="tx1"/>
              </a:solidFill>
              <a:latin typeface="Times New Roman" panose="02020603050405020304" pitchFamily="18" charset="0"/>
              <a:cs typeface="Times New Roman" panose="02020603050405020304" pitchFamily="18" charset="0"/>
            </a:endParaRPr>
          </a:p>
        </p:txBody>
      </p:sp>
      <p:sp>
        <p:nvSpPr>
          <p:cNvPr id="30723" name="Rectangle 3"/>
          <p:cNvSpPr>
            <a:spLocks noGrp="1" noRot="1" noChangeArrowheads="1"/>
          </p:cNvSpPr>
          <p:nvPr>
            <p:ph type="body" idx="1"/>
          </p:nvPr>
        </p:nvSpPr>
        <p:spPr/>
        <p:txBody>
          <a:bodyPr>
            <a:normAutofit lnSpcReduction="10000"/>
          </a:bodyPr>
          <a:lstStyle/>
          <a:p>
            <a:pPr marL="114300" indent="0">
              <a:buNone/>
            </a:pPr>
            <a:endParaRPr lang="sr-Cyrl-RS" altLang="en-US" sz="2400" dirty="0">
              <a:solidFill>
                <a:schemeClr val="tx1"/>
              </a:solidFill>
              <a:latin typeface="Times New Roman" panose="02020603050405020304" pitchFamily="18" charset="0"/>
              <a:cs typeface="Times New Roman" panose="02020603050405020304" pitchFamily="18" charset="0"/>
            </a:endParaRP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Spastic diplegia</a:t>
            </a:r>
          </a:p>
          <a:p>
            <a:pPr marL="114300" indent="0">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Spastic quadriplegia</a:t>
            </a:r>
          </a:p>
          <a:p>
            <a:pPr marL="114300" indent="0">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Dyskinetic cerebral palsy</a:t>
            </a:r>
          </a:p>
          <a:p>
            <a:pPr marL="114300" indent="0">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Hemiplegic cerebral palsy</a:t>
            </a:r>
          </a:p>
          <a:p>
            <a:pPr marL="114300" indent="0">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114300" indent="0">
              <a:buNone/>
            </a:pPr>
            <a:r>
              <a:rPr lang="en-US" altLang="en-US" sz="2400" dirty="0">
                <a:solidFill>
                  <a:schemeClr val="tx1"/>
                </a:solidFill>
                <a:latin typeface="Times New Roman" panose="02020603050405020304" pitchFamily="18" charset="0"/>
                <a:cs typeface="Times New Roman" panose="02020603050405020304" pitchFamily="18" charset="0"/>
              </a:rPr>
              <a:t>Ataxic cerebral palsy</a:t>
            </a:r>
          </a:p>
        </p:txBody>
      </p:sp>
    </p:spTree>
    <p:extLst>
      <p:ext uri="{BB962C8B-B14F-4D97-AF65-F5344CB8AC3E}">
        <p14:creationId xmlns:p14="http://schemas.microsoft.com/office/powerpoint/2010/main" val="17841931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Rot="1" noChangeArrowheads="1"/>
          </p:cNvSpPr>
          <p:nvPr>
            <p:ph type="body" idx="1"/>
          </p:nvPr>
        </p:nvSpPr>
        <p:spPr>
          <a:xfrm>
            <a:off x="228600" y="1600200"/>
            <a:ext cx="8686800" cy="4953000"/>
          </a:xfrm>
        </p:spPr>
        <p:txBody>
          <a:bodyPr>
            <a:normAutofit/>
          </a:bodyPr>
          <a:lstStyle/>
          <a:p>
            <a:pPr marL="114300" indent="0" algn="just">
              <a:buNone/>
            </a:pPr>
            <a:r>
              <a:rPr lang="en-US" altLang="en-US" dirty="0">
                <a:solidFill>
                  <a:schemeClr val="tx1"/>
                </a:solidFill>
                <a:latin typeface="Times New Roman" panose="02020603050405020304" pitchFamily="18" charset="0"/>
                <a:cs typeface="Times New Roman" panose="02020603050405020304" pitchFamily="18" charset="0"/>
              </a:rPr>
              <a:t>Congenital malformations of the nervous system are the result of disturbances in its formation and maturation</a:t>
            </a:r>
          </a:p>
          <a:p>
            <a:pPr marL="114300" indent="0" algn="just">
              <a:buNone/>
            </a:pPr>
            <a:r>
              <a:rPr lang="en-US" altLang="en-US" dirty="0">
                <a:solidFill>
                  <a:schemeClr val="tx1"/>
                </a:solidFill>
                <a:latin typeface="Times New Roman" panose="02020603050405020304" pitchFamily="18" charset="0"/>
                <a:cs typeface="Times New Roman" panose="02020603050405020304" pitchFamily="18" charset="0"/>
              </a:rPr>
              <a:t>The process of myelination begins in the 14th week of gestation, lasts during intrauterine life and continues after birth for the next 3 decades</a:t>
            </a:r>
          </a:p>
          <a:p>
            <a:pPr marL="114300" indent="0" algn="just">
              <a:buNone/>
            </a:pPr>
            <a:endParaRPr lang="en-US" altLang="en-US"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altLang="en-US" b="1" dirty="0">
                <a:solidFill>
                  <a:schemeClr val="tx1"/>
                </a:solidFill>
                <a:latin typeface="Times New Roman" panose="02020603050405020304" pitchFamily="18" charset="0"/>
                <a:cs typeface="Times New Roman" panose="02020603050405020304" pitchFamily="18" charset="0"/>
              </a:rPr>
              <a:t>Etiology</a:t>
            </a:r>
          </a:p>
          <a:p>
            <a:pPr marL="114300" indent="0" algn="just">
              <a:buNone/>
            </a:pPr>
            <a:r>
              <a:rPr lang="en-US" altLang="en-US" dirty="0">
                <a:solidFill>
                  <a:schemeClr val="tx1"/>
                </a:solidFill>
                <a:latin typeface="Times New Roman" panose="02020603050405020304" pitchFamily="18" charset="0"/>
                <a:cs typeface="Times New Roman" panose="02020603050405020304" pitchFamily="18" charset="0"/>
              </a:rPr>
              <a:t>Genetic factors</a:t>
            </a:r>
          </a:p>
          <a:p>
            <a:pPr marL="114300" indent="0" algn="just">
              <a:buNone/>
            </a:pPr>
            <a:r>
              <a:rPr lang="en-US" altLang="en-US" dirty="0">
                <a:solidFill>
                  <a:schemeClr val="tx1"/>
                </a:solidFill>
                <a:latin typeface="Times New Roman" panose="02020603050405020304" pitchFamily="18" charset="0"/>
                <a:cs typeface="Times New Roman" panose="02020603050405020304" pitchFamily="18" charset="0"/>
              </a:rPr>
              <a:t>Teratogenic agents</a:t>
            </a:r>
            <a:endParaRPr lang="sr-Cyrl-RS" altLang="en-US" sz="2400" dirty="0">
              <a:solidFill>
                <a:schemeClr val="tx1"/>
              </a:solidFill>
              <a:latin typeface="Times New Roman" panose="02020603050405020304" pitchFamily="18" charset="0"/>
              <a:cs typeface="Times New Roman" panose="02020603050405020304" pitchFamily="18" charset="0"/>
            </a:endParaRPr>
          </a:p>
        </p:txBody>
      </p:sp>
      <p:sp>
        <p:nvSpPr>
          <p:cNvPr id="5" name="Rectangle 2"/>
          <p:cNvSpPr>
            <a:spLocks noGrp="1" noRot="1" noChangeArrowheads="1"/>
          </p:cNvSpPr>
          <p:nvPr>
            <p:ph type="title"/>
          </p:nvPr>
        </p:nvSpPr>
        <p:spPr>
          <a:xfrm>
            <a:off x="426128" y="408372"/>
            <a:ext cx="8260672" cy="1039427"/>
          </a:xfrm>
        </p:spPr>
        <p:txBody>
          <a:bodyPr>
            <a:normAutofit fontScale="90000"/>
          </a:bodyPr>
          <a:lstStyle/>
          <a:p>
            <a:r>
              <a:rPr lang="en-US" altLang="en-US" dirty="0">
                <a:solidFill>
                  <a:schemeClr val="tx1"/>
                </a:solidFill>
                <a:latin typeface="Times New Roman" panose="02020603050405020304" pitchFamily="18" charset="0"/>
                <a:cs typeface="Times New Roman" panose="02020603050405020304" pitchFamily="18" charset="0"/>
              </a:rPr>
              <a:t>Developmental disorders of the nervous system</a:t>
            </a:r>
          </a:p>
        </p:txBody>
      </p:sp>
    </p:spTree>
    <p:extLst>
      <p:ext uri="{BB962C8B-B14F-4D97-AF65-F5344CB8AC3E}">
        <p14:creationId xmlns:p14="http://schemas.microsoft.com/office/powerpoint/2010/main" val="17292012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52400" y="76200"/>
            <a:ext cx="9067800" cy="1371599"/>
          </a:xfrm>
        </p:spPr>
        <p:txBody>
          <a:bodyPr>
            <a:normAutofit/>
          </a:bodyPr>
          <a:lstStyle/>
          <a:p>
            <a:pPr marL="114300" indent="0"/>
            <a:r>
              <a:rPr lang="en-US" altLang="en-US" sz="2800" dirty="0">
                <a:solidFill>
                  <a:schemeClr val="tx1"/>
                </a:solidFill>
                <a:latin typeface="Times New Roman" panose="02020603050405020304" pitchFamily="18" charset="0"/>
                <a:cs typeface="Times New Roman" panose="02020603050405020304" pitchFamily="18" charset="0"/>
              </a:rPr>
              <a:t>Malformations of the brain hemispheres and agenesis of the corpus callosum</a:t>
            </a:r>
            <a:endParaRPr lang="sr-Cyrl-RS" altLang="en-US" sz="2800" dirty="0">
              <a:solidFill>
                <a:schemeClr val="tx1"/>
              </a:solidFill>
              <a:latin typeface="Times New Roman" panose="02020603050405020304" pitchFamily="18" charset="0"/>
              <a:cs typeface="Times New Roman" panose="02020603050405020304" pitchFamily="18" charset="0"/>
            </a:endParaRPr>
          </a:p>
        </p:txBody>
      </p:sp>
      <p:sp>
        <p:nvSpPr>
          <p:cNvPr id="33795" name="Rectangle 3"/>
          <p:cNvSpPr>
            <a:spLocks noGrp="1" noChangeArrowheads="1"/>
          </p:cNvSpPr>
          <p:nvPr>
            <p:ph type="body" idx="1"/>
          </p:nvPr>
        </p:nvSpPr>
        <p:spPr/>
        <p:txBody>
          <a:bodyPr/>
          <a:lstStyle/>
          <a:p>
            <a:pPr marL="114300" indent="0">
              <a:buNone/>
            </a:pPr>
            <a:endParaRPr lang="sr-Cyrl-CS" altLang="en-US" dirty="0">
              <a:solidFill>
                <a:schemeClr val="tx1"/>
              </a:solidFill>
              <a:latin typeface="Times New Roman" panose="02020603050405020304" pitchFamily="18" charset="0"/>
              <a:cs typeface="Times New Roman" panose="02020603050405020304" pitchFamily="18" charset="0"/>
            </a:endParaRPr>
          </a:p>
          <a:p>
            <a:pPr marL="114300" indent="0">
              <a:buNone/>
            </a:pPr>
            <a:r>
              <a:rPr lang="en-US" altLang="en-US" dirty="0">
                <a:solidFill>
                  <a:schemeClr val="tx1"/>
                </a:solidFill>
                <a:latin typeface="Times New Roman" panose="02020603050405020304" pitchFamily="18" charset="0"/>
                <a:cs typeface="Times New Roman" panose="02020603050405020304" pitchFamily="18" charset="0"/>
              </a:rPr>
              <a:t>Holoprosencephaly - absence of separation of the cerebral hemispheres at the level of the midline</a:t>
            </a:r>
          </a:p>
          <a:p>
            <a:pPr marL="114300" indent="0">
              <a:buNone/>
            </a:pPr>
            <a:r>
              <a:rPr lang="en-US" altLang="en-US" dirty="0">
                <a:solidFill>
                  <a:schemeClr val="tx1"/>
                </a:solidFill>
                <a:latin typeface="Times New Roman" panose="02020603050405020304" pitchFamily="18" charset="0"/>
                <a:cs typeface="Times New Roman" panose="02020603050405020304" pitchFamily="18" charset="0"/>
              </a:rPr>
              <a:t>Etiology - maternal diabetes, toxoplasmosis, syphilis, fetal alcohol syndrome</a:t>
            </a:r>
          </a:p>
          <a:p>
            <a:pPr marL="114300" indent="0">
              <a:buNone/>
            </a:pPr>
            <a:r>
              <a:rPr lang="en-US" altLang="en-US" dirty="0">
                <a:solidFill>
                  <a:schemeClr val="tx1"/>
                </a:solidFill>
                <a:latin typeface="Times New Roman" panose="02020603050405020304" pitchFamily="18" charset="0"/>
                <a:cs typeface="Times New Roman" panose="02020603050405020304" pitchFamily="18" charset="0"/>
              </a:rPr>
              <a:t>Alobar holoprosencephaly – one hemisphere, common ventricle, defects of skull base, cerebellum, face, eyes and olfactory structures</a:t>
            </a:r>
            <a:endParaRPr lang="sr-Cyrl-CS" alt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057757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29</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0" y="523568"/>
            <a:ext cx="6324600" cy="5791200"/>
          </a:xfrm>
          <a:prstGeom prst="rect">
            <a:avLst/>
          </a:prstGeom>
        </p:spPr>
      </p:pic>
    </p:spTree>
    <p:extLst>
      <p:ext uri="{BB962C8B-B14F-4D97-AF65-F5344CB8AC3E}">
        <p14:creationId xmlns:p14="http://schemas.microsoft.com/office/powerpoint/2010/main" val="11222559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Rot="1" noChangeArrowheads="1"/>
          </p:cNvSpPr>
          <p:nvPr>
            <p:ph type="body" idx="1"/>
          </p:nvPr>
        </p:nvSpPr>
        <p:spPr/>
        <p:txBody>
          <a:bodyPr/>
          <a:lstStyle/>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Psychomotor development can be divided into:</a:t>
            </a:r>
            <a:endParaRPr lang="sr-Latn-RS" altLang="en-US" sz="2400" dirty="0">
              <a:solidFill>
                <a:schemeClr val="tx1"/>
              </a:solidFill>
              <a:latin typeface="Times New Roman" panose="02020603050405020304" pitchFamily="18" charset="0"/>
              <a:cs typeface="Times New Roman" panose="02020603050405020304" pitchFamily="18" charset="0"/>
            </a:endParaRPr>
          </a:p>
          <a:p>
            <a:pPr marL="114300" indent="0" algn="just">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Normal development</a:t>
            </a:r>
          </a:p>
          <a:p>
            <a:pPr marL="114300" indent="0" algn="just">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Slow development - slower adoption of certain functions "development milestones"</a:t>
            </a:r>
          </a:p>
          <a:p>
            <a:pPr marL="114300" indent="0" algn="just">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Developmental regression – loss of previously existing functions</a:t>
            </a:r>
          </a:p>
        </p:txBody>
      </p:sp>
      <p:sp>
        <p:nvSpPr>
          <p:cNvPr id="6" name="Slide Number Placeholder 4"/>
          <p:cNvSpPr>
            <a:spLocks noGrp="1"/>
          </p:cNvSpPr>
          <p:nvPr>
            <p:ph type="sldNum" sz="quarter" idx="12"/>
          </p:nvPr>
        </p:nvSpPr>
        <p:spPr>
          <a:xfrm>
            <a:off x="6553200" y="6356350"/>
            <a:ext cx="2133600" cy="365125"/>
          </a:xfrm>
        </p:spPr>
        <p:txBody>
          <a:bodyPr/>
          <a:lstStyle/>
          <a:p>
            <a:fld id="{407108C3-BB08-4ECC-A2D9-2E02EB16B128}" type="slidenum">
              <a:rPr lang="en-US" smtClean="0"/>
              <a:t>3</a:t>
            </a:fld>
            <a:endParaRPr lang="en-US" dirty="0"/>
          </a:p>
        </p:txBody>
      </p:sp>
    </p:spTree>
    <p:extLst>
      <p:ext uri="{BB962C8B-B14F-4D97-AF65-F5344CB8AC3E}">
        <p14:creationId xmlns:p14="http://schemas.microsoft.com/office/powerpoint/2010/main" val="4568895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normAutofit fontScale="90000"/>
          </a:bodyPr>
          <a:lstStyle/>
          <a:p>
            <a:r>
              <a:rPr lang="en-US" altLang="en-US" dirty="0">
                <a:solidFill>
                  <a:schemeClr val="tx1"/>
                </a:solidFill>
              </a:rPr>
              <a:t>Agenesis of the corpus callosum</a:t>
            </a:r>
          </a:p>
        </p:txBody>
      </p:sp>
      <p:sp>
        <p:nvSpPr>
          <p:cNvPr id="35843" name="Rectangle 3"/>
          <p:cNvSpPr>
            <a:spLocks noGrp="1" noChangeArrowheads="1"/>
          </p:cNvSpPr>
          <p:nvPr>
            <p:ph type="body" idx="1"/>
          </p:nvPr>
        </p:nvSpPr>
        <p:spPr/>
        <p:txBody>
          <a:bodyPr/>
          <a:lstStyle/>
          <a:p>
            <a:pPr marL="114300" indent="0" algn="just">
              <a:buNone/>
            </a:pPr>
            <a:endParaRPr lang="sr-Cyrl-CS" altLang="en-US"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altLang="en-US" dirty="0">
                <a:solidFill>
                  <a:schemeClr val="tx1"/>
                </a:solidFill>
                <a:latin typeface="Times New Roman" panose="02020603050405020304" pitchFamily="18" charset="0"/>
                <a:cs typeface="Times New Roman" panose="02020603050405020304" pitchFamily="18" charset="0"/>
              </a:rPr>
              <a:t>Agenesis of the corpus callosum - the most common disorder</a:t>
            </a:r>
          </a:p>
          <a:p>
            <a:pPr marL="114300" indent="0" algn="just">
              <a:buNone/>
            </a:pPr>
            <a:r>
              <a:rPr lang="en-US" altLang="en-US" dirty="0">
                <a:solidFill>
                  <a:schemeClr val="tx1"/>
                </a:solidFill>
                <a:latin typeface="Times New Roman" panose="02020603050405020304" pitchFamily="18" charset="0"/>
                <a:cs typeface="Times New Roman" panose="02020603050405020304" pitchFamily="18" charset="0"/>
              </a:rPr>
              <a:t>It presents as mental retardation, epilepsy, spasticity, cerebellar symptomatology, psychological disorders</a:t>
            </a:r>
          </a:p>
          <a:p>
            <a:pPr marL="114300" indent="0" algn="just">
              <a:buNone/>
            </a:pPr>
            <a:r>
              <a:rPr lang="en-US" altLang="en-US" dirty="0">
                <a:solidFill>
                  <a:schemeClr val="tx1"/>
                </a:solidFill>
                <a:latin typeface="Times New Roman" panose="02020603050405020304" pitchFamily="18" charset="0"/>
                <a:cs typeface="Times New Roman" panose="02020603050405020304" pitchFamily="18" charset="0"/>
              </a:rPr>
              <a:t>It can be accompanied by an enlarged (macrocephaly) or reduced (microcephaly) head</a:t>
            </a:r>
            <a:endParaRPr lang="sr-Cyrl-CS" alt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397522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normAutofit fontScale="90000"/>
          </a:bodyPr>
          <a:lstStyle/>
          <a:p>
            <a:r>
              <a:rPr lang="en-US" altLang="en-US" dirty="0">
                <a:solidFill>
                  <a:schemeClr val="tx1"/>
                </a:solidFill>
                <a:latin typeface="Times New Roman" panose="02020603050405020304" pitchFamily="18" charset="0"/>
                <a:cs typeface="Times New Roman" panose="02020603050405020304" pitchFamily="18" charset="0"/>
              </a:rPr>
              <a:t>Macrocephaly</a:t>
            </a:r>
            <a:r>
              <a:rPr lang="sr-Latn-RS" altLang="en-US" dirty="0">
                <a:solidFill>
                  <a:schemeClr val="tx1"/>
                </a:solidFill>
                <a:latin typeface="Times New Roman" panose="02020603050405020304" pitchFamily="18" charset="0"/>
                <a:cs typeface="Times New Roman" panose="02020603050405020304" pitchFamily="18" charset="0"/>
              </a:rPr>
              <a:t> and Megalencephaly</a:t>
            </a:r>
            <a:endParaRPr lang="en-US" altLang="en-US" dirty="0">
              <a:solidFill>
                <a:schemeClr val="tx1"/>
              </a:solidFill>
              <a:latin typeface="Times New Roman" panose="02020603050405020304" pitchFamily="18" charset="0"/>
              <a:cs typeface="Times New Roman" panose="02020603050405020304" pitchFamily="18" charset="0"/>
            </a:endParaRPr>
          </a:p>
        </p:txBody>
      </p:sp>
      <p:sp>
        <p:nvSpPr>
          <p:cNvPr id="36867" name="Rectangle 3"/>
          <p:cNvSpPr>
            <a:spLocks noGrp="1" noChangeArrowheads="1"/>
          </p:cNvSpPr>
          <p:nvPr>
            <p:ph type="body" idx="1"/>
          </p:nvPr>
        </p:nvSpPr>
        <p:spPr>
          <a:xfrm>
            <a:off x="304800" y="1600200"/>
            <a:ext cx="8534400" cy="4525963"/>
          </a:xfrm>
        </p:spPr>
        <p:txBody>
          <a:bodyPr>
            <a:normAutofit/>
          </a:bodyPr>
          <a:lstStyle/>
          <a:p>
            <a:pPr marL="114300" indent="0" algn="just">
              <a:buNone/>
            </a:pPr>
            <a:endParaRPr lang="sr-Cyrl-CS" altLang="en-US"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altLang="en-US" b="1" dirty="0">
                <a:solidFill>
                  <a:schemeClr val="tx1"/>
                </a:solidFill>
                <a:latin typeface="Times New Roman" panose="02020603050405020304" pitchFamily="18" charset="0"/>
                <a:cs typeface="Times New Roman" panose="02020603050405020304" pitchFamily="18" charset="0"/>
              </a:rPr>
              <a:t>Macrocephaly</a:t>
            </a:r>
            <a:r>
              <a:rPr lang="en-US" altLang="en-US" dirty="0">
                <a:solidFill>
                  <a:schemeClr val="tx1"/>
                </a:solidFill>
                <a:latin typeface="Times New Roman" panose="02020603050405020304" pitchFamily="18" charset="0"/>
                <a:cs typeface="Times New Roman" panose="02020603050405020304" pitchFamily="18" charset="0"/>
              </a:rPr>
              <a:t> – an increase in head circumference by more than 2 standard deviations compared to the mean values for the corresponding age</a:t>
            </a:r>
          </a:p>
          <a:p>
            <a:pPr marL="114300" indent="0" algn="just">
              <a:buNone/>
            </a:pPr>
            <a:endParaRPr lang="en-US" altLang="en-US"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altLang="en-US" dirty="0">
                <a:solidFill>
                  <a:schemeClr val="tx1"/>
                </a:solidFill>
                <a:latin typeface="Times New Roman" panose="02020603050405020304" pitchFamily="18" charset="0"/>
                <a:cs typeface="Times New Roman" panose="02020603050405020304" pitchFamily="18" charset="0"/>
              </a:rPr>
              <a:t>Causes - hydrocephalus, mass lesions, benign familial macrocephaly</a:t>
            </a:r>
            <a:endParaRPr lang="sr-Cyrl-CS" alt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145750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type="body" idx="1"/>
          </p:nvPr>
        </p:nvSpPr>
        <p:spPr>
          <a:xfrm>
            <a:off x="304800" y="1600200"/>
            <a:ext cx="8534400" cy="4525963"/>
          </a:xfrm>
        </p:spPr>
        <p:txBody>
          <a:bodyPr>
            <a:normAutofit/>
          </a:bodyPr>
          <a:lstStyle/>
          <a:p>
            <a:pPr marL="114300" indent="0" algn="just">
              <a:buNone/>
            </a:pPr>
            <a:endParaRPr lang="sr-Cyrl-RS" altLang="en-US"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sr-Latn-RS" altLang="en-US" b="1" dirty="0">
                <a:solidFill>
                  <a:schemeClr val="tx1"/>
                </a:solidFill>
                <a:latin typeface="Times New Roman" panose="02020603050405020304" pitchFamily="18" charset="0"/>
                <a:cs typeface="Times New Roman" panose="02020603050405020304" pitchFamily="18" charset="0"/>
              </a:rPr>
              <a:t>Megalencephaly</a:t>
            </a:r>
            <a:r>
              <a:rPr lang="sr-Latn-RS" altLang="en-US" dirty="0">
                <a:solidFill>
                  <a:schemeClr val="tx1"/>
                </a:solidFill>
                <a:latin typeface="Times New Roman" panose="02020603050405020304" pitchFamily="18" charset="0"/>
                <a:cs typeface="Times New Roman" panose="02020603050405020304" pitchFamily="18" charset="0"/>
              </a:rPr>
              <a:t> – enlargement of the brain itself (mucopolysaccharidoses, neurocutaneous diseases, leukodystrophies)</a:t>
            </a:r>
          </a:p>
          <a:p>
            <a:pPr marL="114300" indent="0" algn="just">
              <a:buNone/>
            </a:pPr>
            <a:r>
              <a:rPr lang="sr-Latn-RS" altLang="en-US" b="1" dirty="0">
                <a:solidFill>
                  <a:schemeClr val="tx1"/>
                </a:solidFill>
                <a:latin typeface="Times New Roman" panose="02020603050405020304" pitchFamily="18" charset="0"/>
                <a:cs typeface="Times New Roman" panose="02020603050405020304" pitchFamily="18" charset="0"/>
              </a:rPr>
              <a:t>Hemimegalencephaly</a:t>
            </a:r>
            <a:r>
              <a:rPr lang="sr-Latn-RS" altLang="en-US" dirty="0">
                <a:solidFill>
                  <a:schemeClr val="tx1"/>
                </a:solidFill>
                <a:latin typeface="Times New Roman" panose="02020603050405020304" pitchFamily="18" charset="0"/>
                <a:cs typeface="Times New Roman" panose="02020603050405020304" pitchFamily="18" charset="0"/>
              </a:rPr>
              <a:t> – a disorder of neuroblast proliferation, migration and cortical organization in one hemisphere</a:t>
            </a:r>
          </a:p>
          <a:p>
            <a:pPr marL="114300" indent="0" algn="just">
              <a:buNone/>
            </a:pPr>
            <a:r>
              <a:rPr lang="sr-Latn-RS" altLang="en-US" dirty="0">
                <a:solidFill>
                  <a:schemeClr val="tx1"/>
                </a:solidFill>
                <a:latin typeface="Times New Roman" panose="02020603050405020304" pitchFamily="18" charset="0"/>
                <a:cs typeface="Times New Roman" panose="02020603050405020304" pitchFamily="18" charset="0"/>
              </a:rPr>
              <a:t>Severe drug-resistant epilepsy, hemiparesis, mental retardation</a:t>
            </a:r>
          </a:p>
          <a:p>
            <a:pPr marL="114300" indent="0" algn="just">
              <a:buNone/>
            </a:pPr>
            <a:r>
              <a:rPr lang="sr-Latn-RS" altLang="en-US" dirty="0">
                <a:solidFill>
                  <a:schemeClr val="tx1"/>
                </a:solidFill>
                <a:latin typeface="Times New Roman" panose="02020603050405020304" pitchFamily="18" charset="0"/>
                <a:cs typeface="Times New Roman" panose="02020603050405020304" pitchFamily="18" charset="0"/>
              </a:rPr>
              <a:t>Therapy – early hemispherectomy</a:t>
            </a:r>
            <a:endParaRPr lang="en-US" altLang="en-US" dirty="0">
              <a:solidFill>
                <a:schemeClr val="tx1"/>
              </a:solidFill>
              <a:latin typeface="Times New Roman" panose="02020603050405020304" pitchFamily="18" charset="0"/>
              <a:cs typeface="Times New Roman" panose="02020603050405020304" pitchFamily="18" charset="0"/>
            </a:endParaRPr>
          </a:p>
        </p:txBody>
      </p:sp>
      <p:sp>
        <p:nvSpPr>
          <p:cNvPr id="4" name="Rectangle 2">
            <a:extLst>
              <a:ext uri="{FF2B5EF4-FFF2-40B4-BE49-F238E27FC236}">
                <a16:creationId xmlns:a16="http://schemas.microsoft.com/office/drawing/2014/main" id="{F54489E3-F0AB-D227-0E97-34C9B03A5328}"/>
              </a:ext>
            </a:extLst>
          </p:cNvPr>
          <p:cNvSpPr>
            <a:spLocks noGrp="1" noChangeArrowheads="1"/>
          </p:cNvSpPr>
          <p:nvPr>
            <p:ph type="title"/>
          </p:nvPr>
        </p:nvSpPr>
        <p:spPr>
          <a:xfrm>
            <a:off x="425450" y="407988"/>
            <a:ext cx="8261350" cy="1039812"/>
          </a:xfrm>
        </p:spPr>
        <p:txBody>
          <a:bodyPr>
            <a:normAutofit fontScale="90000"/>
          </a:bodyPr>
          <a:lstStyle/>
          <a:p>
            <a:r>
              <a:rPr lang="en-US" altLang="en-US" dirty="0">
                <a:solidFill>
                  <a:schemeClr val="tx1"/>
                </a:solidFill>
                <a:latin typeface="Times New Roman" panose="02020603050405020304" pitchFamily="18" charset="0"/>
                <a:cs typeface="Times New Roman" panose="02020603050405020304" pitchFamily="18" charset="0"/>
              </a:rPr>
              <a:t>Macrocephaly</a:t>
            </a:r>
            <a:r>
              <a:rPr lang="sr-Latn-RS" altLang="en-US" dirty="0">
                <a:solidFill>
                  <a:schemeClr val="tx1"/>
                </a:solidFill>
                <a:latin typeface="Times New Roman" panose="02020603050405020304" pitchFamily="18" charset="0"/>
                <a:cs typeface="Times New Roman" panose="02020603050405020304" pitchFamily="18" charset="0"/>
              </a:rPr>
              <a:t> and Megalencephaly</a:t>
            </a:r>
            <a:endParaRPr lang="en-US" alt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60860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Rot="1" noChangeArrowheads="1"/>
          </p:cNvSpPr>
          <p:nvPr>
            <p:ph type="body" idx="1"/>
          </p:nvPr>
        </p:nvSpPr>
        <p:spPr>
          <a:xfrm>
            <a:off x="228600" y="1600200"/>
            <a:ext cx="8686800" cy="4953000"/>
          </a:xfrm>
        </p:spPr>
        <p:txBody>
          <a:bodyPr>
            <a:normAutofit/>
          </a:bodyPr>
          <a:lstStyle/>
          <a:p>
            <a:pPr marL="114300" indent="0" algn="just">
              <a:buNone/>
            </a:pPr>
            <a:r>
              <a:rPr lang="en-US" altLang="en-US" dirty="0">
                <a:solidFill>
                  <a:schemeClr val="tx1"/>
                </a:solidFill>
                <a:latin typeface="Times New Roman" panose="02020603050405020304" pitchFamily="18" charset="0"/>
                <a:cs typeface="Times New Roman" panose="02020603050405020304" pitchFamily="18" charset="0"/>
              </a:rPr>
              <a:t>In the period 8-10. week of gestation</a:t>
            </a:r>
          </a:p>
          <a:p>
            <a:pPr marL="114300" indent="0" algn="just">
              <a:buNone/>
            </a:pPr>
            <a:r>
              <a:rPr lang="en-US" altLang="en-US" dirty="0">
                <a:solidFill>
                  <a:srgbClr val="FF0000"/>
                </a:solidFill>
                <a:latin typeface="Times New Roman" panose="02020603050405020304" pitchFamily="18" charset="0"/>
                <a:cs typeface="Times New Roman" panose="02020603050405020304" pitchFamily="18" charset="0"/>
              </a:rPr>
              <a:t>Lissencephaly</a:t>
            </a:r>
            <a:r>
              <a:rPr lang="en-US" altLang="en-US" dirty="0">
                <a:solidFill>
                  <a:schemeClr val="tx1"/>
                </a:solidFill>
                <a:latin typeface="Times New Roman" panose="02020603050405020304" pitchFamily="18" charset="0"/>
                <a:cs typeface="Times New Roman" panose="02020603050405020304" pitchFamily="18" charset="0"/>
              </a:rPr>
              <a:t> - lack of development of the cerebral cortex, as a result of which the cortex is smooth, without secondary convolutions, and patients have profound mental retardation, severe hypotonia, epilepsy, quadriparesis</a:t>
            </a:r>
          </a:p>
          <a:p>
            <a:pPr marL="114300" indent="0" algn="just">
              <a:buNone/>
            </a:pPr>
            <a:r>
              <a:rPr lang="en-US" altLang="en-US" dirty="0">
                <a:solidFill>
                  <a:srgbClr val="FF0000"/>
                </a:solidFill>
                <a:latin typeface="Times New Roman" panose="02020603050405020304" pitchFamily="18" charset="0"/>
                <a:cs typeface="Times New Roman" panose="02020603050405020304" pitchFamily="18" charset="0"/>
              </a:rPr>
              <a:t>Polymicrogyria</a:t>
            </a:r>
            <a:r>
              <a:rPr lang="en-US" altLang="en-US" dirty="0">
                <a:solidFill>
                  <a:schemeClr val="tx1"/>
                </a:solidFill>
                <a:latin typeface="Times New Roman" panose="02020603050405020304" pitchFamily="18" charset="0"/>
                <a:cs typeface="Times New Roman" panose="02020603050405020304" pitchFamily="18" charset="0"/>
              </a:rPr>
              <a:t> - excessive formation of secondary and tertiary sulci and small gyri due to which the surface of the cerebral cortex is wrinkled or bumpy</a:t>
            </a:r>
          </a:p>
          <a:p>
            <a:pPr marL="114300" indent="0" algn="just">
              <a:buNone/>
            </a:pPr>
            <a:r>
              <a:rPr lang="en-US" altLang="en-US" dirty="0">
                <a:solidFill>
                  <a:srgbClr val="FF0000"/>
                </a:solidFill>
                <a:latin typeface="Times New Roman" panose="02020603050405020304" pitchFamily="18" charset="0"/>
                <a:cs typeface="Times New Roman" panose="02020603050405020304" pitchFamily="18" charset="0"/>
              </a:rPr>
              <a:t>Schizencephaly</a:t>
            </a:r>
            <a:r>
              <a:rPr lang="en-US" altLang="en-US" dirty="0">
                <a:solidFill>
                  <a:schemeClr val="tx1"/>
                </a:solidFill>
                <a:latin typeface="Times New Roman" panose="02020603050405020304" pitchFamily="18" charset="0"/>
                <a:cs typeface="Times New Roman" panose="02020603050405020304" pitchFamily="18" charset="0"/>
              </a:rPr>
              <a:t> - a crack that is symmetrically placed between the hemispheres and extends from the cerebral cortex to the ventricles and is characterized by microcephaly, cleft lip and jaw, mental retardation, hypotonia, then spasticity, </a:t>
            </a:r>
            <a:r>
              <a:rPr lang="en-US" altLang="en-US" dirty="0" err="1">
                <a:solidFill>
                  <a:schemeClr val="tx1"/>
                </a:solidFill>
                <a:latin typeface="Times New Roman" panose="02020603050405020304" pitchFamily="18" charset="0"/>
                <a:cs typeface="Times New Roman" panose="02020603050405020304" pitchFamily="18" charset="0"/>
              </a:rPr>
              <a:t>pharmacoresistant</a:t>
            </a:r>
            <a:r>
              <a:rPr lang="en-US" altLang="en-US" dirty="0">
                <a:solidFill>
                  <a:schemeClr val="tx1"/>
                </a:solidFill>
                <a:latin typeface="Times New Roman" panose="02020603050405020304" pitchFamily="18" charset="0"/>
                <a:cs typeface="Times New Roman" panose="02020603050405020304" pitchFamily="18" charset="0"/>
              </a:rPr>
              <a:t> epilepsy</a:t>
            </a:r>
            <a:endParaRPr lang="sr-Cyrl-RS" altLang="en-US" sz="2400" dirty="0">
              <a:solidFill>
                <a:schemeClr val="tx1"/>
              </a:solidFill>
              <a:latin typeface="Times New Roman" panose="02020603050405020304" pitchFamily="18" charset="0"/>
              <a:cs typeface="Times New Roman" panose="02020603050405020304" pitchFamily="18" charset="0"/>
            </a:endParaRPr>
          </a:p>
        </p:txBody>
      </p:sp>
      <p:sp>
        <p:nvSpPr>
          <p:cNvPr id="5" name="Rectangle 2"/>
          <p:cNvSpPr>
            <a:spLocks noGrp="1" noRot="1" noChangeArrowheads="1"/>
          </p:cNvSpPr>
          <p:nvPr>
            <p:ph type="title"/>
          </p:nvPr>
        </p:nvSpPr>
        <p:spPr>
          <a:xfrm>
            <a:off x="426128" y="408372"/>
            <a:ext cx="8260672" cy="1039427"/>
          </a:xfrm>
        </p:spPr>
        <p:txBody>
          <a:bodyPr>
            <a:normAutofit/>
          </a:bodyPr>
          <a:lstStyle/>
          <a:p>
            <a:pPr algn="l"/>
            <a:r>
              <a:rPr lang="en-US" i="0" dirty="0">
                <a:solidFill>
                  <a:srgbClr val="2B2B2B"/>
                </a:solidFill>
                <a:effectLst/>
                <a:latin typeface="Open Sans" panose="020B0606030504020204" pitchFamily="34" charset="0"/>
              </a:rPr>
              <a:t>Neuronal Migration Disorders</a:t>
            </a:r>
          </a:p>
        </p:txBody>
      </p:sp>
    </p:spTree>
    <p:extLst>
      <p:ext uri="{BB962C8B-B14F-4D97-AF65-F5344CB8AC3E}">
        <p14:creationId xmlns:p14="http://schemas.microsoft.com/office/powerpoint/2010/main" val="1564236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34</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962" y="1494503"/>
            <a:ext cx="4332092" cy="3106994"/>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8054" y="1481906"/>
            <a:ext cx="4288793" cy="3114675"/>
          </a:xfrm>
          <a:prstGeom prst="rect">
            <a:avLst/>
          </a:prstGeom>
        </p:spPr>
      </p:pic>
    </p:spTree>
    <p:extLst>
      <p:ext uri="{BB962C8B-B14F-4D97-AF65-F5344CB8AC3E}">
        <p14:creationId xmlns:p14="http://schemas.microsoft.com/office/powerpoint/2010/main" val="12001790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35</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1200" y="0"/>
            <a:ext cx="4572000" cy="2953941"/>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1200" y="2953941"/>
            <a:ext cx="7048230" cy="3904059"/>
          </a:xfrm>
          <a:prstGeom prst="rect">
            <a:avLst/>
          </a:prstGeom>
        </p:spPr>
      </p:pic>
    </p:spTree>
    <p:extLst>
      <p:ext uri="{BB962C8B-B14F-4D97-AF65-F5344CB8AC3E}">
        <p14:creationId xmlns:p14="http://schemas.microsoft.com/office/powerpoint/2010/main" val="33904912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6DF1F4-E642-4527-B5AC-42C0534EC56B}" type="datetime1">
              <a:rPr lang="sr-Latn-RS" smtClean="0"/>
              <a:t>20.2.2024.</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36</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304800"/>
            <a:ext cx="7510794" cy="6400800"/>
          </a:xfrm>
          <a:prstGeom prst="rect">
            <a:avLst/>
          </a:prstGeom>
        </p:spPr>
      </p:pic>
    </p:spTree>
    <p:extLst>
      <p:ext uri="{BB962C8B-B14F-4D97-AF65-F5344CB8AC3E}">
        <p14:creationId xmlns:p14="http://schemas.microsoft.com/office/powerpoint/2010/main" val="34339772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Rot="1" noChangeArrowheads="1"/>
          </p:cNvSpPr>
          <p:nvPr>
            <p:ph type="body" idx="1"/>
          </p:nvPr>
        </p:nvSpPr>
        <p:spPr>
          <a:xfrm>
            <a:off x="228600" y="1600200"/>
            <a:ext cx="8686800" cy="4953000"/>
          </a:xfrm>
        </p:spPr>
        <p:txBody>
          <a:bodyPr>
            <a:normAutofit/>
          </a:bodyPr>
          <a:lstStyle/>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The most common disorder, the basis of which is a disorder of the fusion of the dorsal central structures of the neural tube (</a:t>
            </a:r>
            <a:r>
              <a:rPr lang="en-US" altLang="en-US" sz="2400" dirty="0" err="1">
                <a:solidFill>
                  <a:schemeClr val="tx1"/>
                </a:solidFill>
                <a:latin typeface="Times New Roman" panose="02020603050405020304" pitchFamily="18" charset="0"/>
                <a:cs typeface="Times New Roman" panose="02020603050405020304" pitchFamily="18" charset="0"/>
              </a:rPr>
              <a:t>rachishiza</a:t>
            </a:r>
            <a:r>
              <a:rPr lang="en-US" altLang="en-US" sz="2400" dirty="0">
                <a:solidFill>
                  <a:schemeClr val="tx1"/>
                </a:solidFill>
                <a:latin typeface="Times New Roman" panose="02020603050405020304" pitchFamily="18" charset="0"/>
                <a:cs typeface="Times New Roman" panose="02020603050405020304" pitchFamily="18" charset="0"/>
              </a:rPr>
              <a:t>)</a:t>
            </a:r>
            <a:endParaRPr lang="sr-Latn-RS" altLang="en-US" sz="2400" dirty="0">
              <a:solidFill>
                <a:schemeClr val="tx1"/>
              </a:solidFill>
              <a:latin typeface="Times New Roman" panose="02020603050405020304" pitchFamily="18" charset="0"/>
              <a:cs typeface="Times New Roman" panose="02020603050405020304" pitchFamily="18" charset="0"/>
            </a:endParaRPr>
          </a:p>
          <a:p>
            <a:pPr marL="114300" indent="0" algn="just">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The most common exogenous factor is </a:t>
            </a:r>
            <a:r>
              <a:rPr lang="en-US" altLang="en-US" sz="2400" b="1" dirty="0">
                <a:solidFill>
                  <a:schemeClr val="tx1"/>
                </a:solidFill>
                <a:latin typeface="Times New Roman" panose="02020603050405020304" pitchFamily="18" charset="0"/>
                <a:cs typeface="Times New Roman" panose="02020603050405020304" pitchFamily="18" charset="0"/>
              </a:rPr>
              <a:t>folic acid deficiency</a:t>
            </a:r>
            <a:endParaRPr lang="sr-Latn-RS" altLang="en-US" sz="2400" b="1" dirty="0">
              <a:solidFill>
                <a:schemeClr val="tx1"/>
              </a:solidFill>
              <a:latin typeface="Times New Roman" panose="02020603050405020304" pitchFamily="18" charset="0"/>
              <a:cs typeface="Times New Roman" panose="02020603050405020304" pitchFamily="18" charset="0"/>
            </a:endParaRPr>
          </a:p>
          <a:p>
            <a:pPr marL="114300" indent="0" algn="just">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Cranial dysraphism:</a:t>
            </a:r>
          </a:p>
          <a:p>
            <a:pPr marL="114300" indent="0" algn="just">
              <a:buNone/>
            </a:pPr>
            <a:r>
              <a:rPr lang="en-US" altLang="en-US" sz="2400" dirty="0">
                <a:solidFill>
                  <a:srgbClr val="FF0000"/>
                </a:solidFill>
                <a:latin typeface="Times New Roman" panose="02020603050405020304" pitchFamily="18" charset="0"/>
                <a:cs typeface="Times New Roman" panose="02020603050405020304" pitchFamily="18" charset="0"/>
              </a:rPr>
              <a:t>Anencephaly</a:t>
            </a:r>
            <a:r>
              <a:rPr lang="en-US" altLang="en-US" sz="2400" dirty="0">
                <a:solidFill>
                  <a:schemeClr val="tx1"/>
                </a:solidFill>
                <a:latin typeface="Times New Roman" panose="02020603050405020304" pitchFamily="18" charset="0"/>
                <a:cs typeface="Times New Roman" panose="02020603050405020304" pitchFamily="18" charset="0"/>
              </a:rPr>
              <a:t> - lack of a complete skull</a:t>
            </a:r>
          </a:p>
          <a:p>
            <a:pPr marL="114300" indent="0" algn="just">
              <a:buNone/>
            </a:pPr>
            <a:r>
              <a:rPr lang="en-US" altLang="en-US" sz="2400" dirty="0">
                <a:solidFill>
                  <a:srgbClr val="FF0000"/>
                </a:solidFill>
                <a:latin typeface="Times New Roman" panose="02020603050405020304" pitchFamily="18" charset="0"/>
                <a:cs typeface="Times New Roman" panose="02020603050405020304" pitchFamily="18" charset="0"/>
              </a:rPr>
              <a:t>Encephalocele</a:t>
            </a:r>
            <a:r>
              <a:rPr lang="en-US" altLang="en-US" sz="2400" dirty="0">
                <a:solidFill>
                  <a:schemeClr val="tx1"/>
                </a:solidFill>
                <a:latin typeface="Times New Roman" panose="02020603050405020304" pitchFamily="18" charset="0"/>
                <a:cs typeface="Times New Roman" panose="02020603050405020304" pitchFamily="18" charset="0"/>
              </a:rPr>
              <a:t> - protrusion of the brain and meninges outside the cranial space, most often occipitally</a:t>
            </a:r>
            <a:endParaRPr lang="sr-Cyrl-RS" altLang="en-US" sz="2400" dirty="0">
              <a:solidFill>
                <a:schemeClr val="tx1"/>
              </a:solidFill>
              <a:latin typeface="Times New Roman" panose="02020603050405020304" pitchFamily="18" charset="0"/>
              <a:cs typeface="Times New Roman" panose="02020603050405020304" pitchFamily="18" charset="0"/>
            </a:endParaRPr>
          </a:p>
        </p:txBody>
      </p:sp>
      <p:sp>
        <p:nvSpPr>
          <p:cNvPr id="5" name="Rectangle 2"/>
          <p:cNvSpPr>
            <a:spLocks noGrp="1" noRot="1" noChangeArrowheads="1"/>
          </p:cNvSpPr>
          <p:nvPr>
            <p:ph type="title"/>
          </p:nvPr>
        </p:nvSpPr>
        <p:spPr>
          <a:xfrm>
            <a:off x="426128" y="408372"/>
            <a:ext cx="8260672" cy="1039427"/>
          </a:xfrm>
        </p:spPr>
        <p:txBody>
          <a:bodyPr>
            <a:normAutofit fontScale="90000"/>
          </a:bodyPr>
          <a:lstStyle/>
          <a:p>
            <a:r>
              <a:rPr lang="en-US" altLang="en-US" dirty="0">
                <a:solidFill>
                  <a:schemeClr val="tx1"/>
                </a:solidFill>
                <a:latin typeface="Times New Roman" panose="02020603050405020304" pitchFamily="18" charset="0"/>
                <a:cs typeface="Times New Roman" panose="02020603050405020304" pitchFamily="18" charset="0"/>
              </a:rPr>
              <a:t>Defects in the process of closing the neural tube - dysraphism</a:t>
            </a:r>
          </a:p>
        </p:txBody>
      </p:sp>
    </p:spTree>
    <p:extLst>
      <p:ext uri="{BB962C8B-B14F-4D97-AF65-F5344CB8AC3E}">
        <p14:creationId xmlns:p14="http://schemas.microsoft.com/office/powerpoint/2010/main" val="13518344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38</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88558" y="628650"/>
            <a:ext cx="3845179" cy="52197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571500"/>
            <a:ext cx="4329545" cy="5334000"/>
          </a:xfrm>
          <a:prstGeom prst="rect">
            <a:avLst/>
          </a:prstGeom>
        </p:spPr>
      </p:pic>
    </p:spTree>
    <p:extLst>
      <p:ext uri="{BB962C8B-B14F-4D97-AF65-F5344CB8AC3E}">
        <p14:creationId xmlns:p14="http://schemas.microsoft.com/office/powerpoint/2010/main" val="25987278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39</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5132" y="228600"/>
            <a:ext cx="5053736" cy="6172200"/>
          </a:xfrm>
          <a:prstGeom prst="rect">
            <a:avLst/>
          </a:prstGeom>
        </p:spPr>
      </p:pic>
    </p:spTree>
    <p:extLst>
      <p:ext uri="{BB962C8B-B14F-4D97-AF65-F5344CB8AC3E}">
        <p14:creationId xmlns:p14="http://schemas.microsoft.com/office/powerpoint/2010/main" val="37653106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700" dirty="0">
                <a:solidFill>
                  <a:schemeClr val="tx1"/>
                </a:solidFill>
                <a:latin typeface="Times New Roman" panose="02020603050405020304" pitchFamily="18" charset="0"/>
                <a:cs typeface="Times New Roman" panose="02020603050405020304" pitchFamily="18" charset="0"/>
              </a:rPr>
              <a:t>Development of motor skills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780133685"/>
              </p:ext>
            </p:extLst>
          </p:nvPr>
        </p:nvGraphicFramePr>
        <p:xfrm>
          <a:off x="262624" y="1727578"/>
          <a:ext cx="8587680" cy="4306320"/>
        </p:xfrm>
        <a:graphic>
          <a:graphicData uri="http://schemas.openxmlformats.org/drawingml/2006/table">
            <a:tbl>
              <a:tblPr firstRow="1" bandRow="1">
                <a:tableStyleId>{5C22544A-7EE6-4342-B048-85BDC9FD1C3A}</a:tableStyleId>
              </a:tblPr>
              <a:tblGrid>
                <a:gridCol w="6809248">
                  <a:extLst>
                    <a:ext uri="{9D8B030D-6E8A-4147-A177-3AD203B41FA5}">
                      <a16:colId xmlns:a16="http://schemas.microsoft.com/office/drawing/2014/main" val="20000"/>
                    </a:ext>
                  </a:extLst>
                </a:gridCol>
                <a:gridCol w="1778432">
                  <a:extLst>
                    <a:ext uri="{9D8B030D-6E8A-4147-A177-3AD203B41FA5}">
                      <a16:colId xmlns:a16="http://schemas.microsoft.com/office/drawing/2014/main" val="20001"/>
                    </a:ext>
                  </a:extLst>
                </a:gridCol>
              </a:tblGrid>
              <a:tr h="457199">
                <a:tc>
                  <a:txBody>
                    <a:bodyPr/>
                    <a:lstStyle/>
                    <a:p>
                      <a:pPr algn="ctr"/>
                      <a:endParaRPr lang="en-US" dirty="0">
                        <a:latin typeface="Times New Roman" panose="02020603050405020304" pitchFamily="18" charset="0"/>
                        <a:cs typeface="Times New Roman" panose="02020603050405020304" pitchFamily="18" charset="0"/>
                      </a:endParaRPr>
                    </a:p>
                  </a:txBody>
                  <a:tcPr/>
                </a:tc>
                <a:tc>
                  <a:txBody>
                    <a:bodyPr/>
                    <a:lstStyle/>
                    <a:p>
                      <a:pPr algn="ctr"/>
                      <a:r>
                        <a:rPr lang="sr-Latn-RS" dirty="0">
                          <a:latin typeface="Times New Roman" panose="02020603050405020304" pitchFamily="18" charset="0"/>
                          <a:cs typeface="Times New Roman" panose="02020603050405020304" pitchFamily="18" charset="0"/>
                        </a:rPr>
                        <a:t>Age</a:t>
                      </a:r>
                      <a:r>
                        <a:rPr lang="sr-Cyrl-RS" dirty="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0"/>
                  </a:ext>
                </a:extLst>
              </a:tr>
              <a:tr h="544925">
                <a:tc>
                  <a:txBody>
                    <a:bodyPr/>
                    <a:lstStyle/>
                    <a:p>
                      <a:pPr algn="l"/>
                      <a:r>
                        <a:rPr lang="en-US" dirty="0">
                          <a:latin typeface="Times New Roman" panose="02020603050405020304" pitchFamily="18" charset="0"/>
                          <a:cs typeface="Times New Roman" panose="02020603050405020304" pitchFamily="18" charset="0"/>
                        </a:rPr>
                        <a:t>Extension of the head against the force of the Earth's gravity to the midline</a:t>
                      </a:r>
                    </a:p>
                  </a:txBody>
                  <a:tcPr/>
                </a:tc>
                <a:tc>
                  <a:txBody>
                    <a:bodyPr/>
                    <a:lstStyle/>
                    <a:p>
                      <a:pPr algn="ctr"/>
                      <a:r>
                        <a:rPr lang="sr-Cyrl-RS" dirty="0">
                          <a:latin typeface="Times New Roman" panose="02020603050405020304" pitchFamily="18" charset="0"/>
                          <a:cs typeface="Times New Roman" panose="02020603050405020304" pitchFamily="18" charset="0"/>
                        </a:rPr>
                        <a:t>6.</a:t>
                      </a:r>
                      <a:r>
                        <a:rPr lang="sr-Latn-RS" dirty="0">
                          <a:latin typeface="Times New Roman" panose="02020603050405020304" pitchFamily="18" charset="0"/>
                          <a:cs typeface="Times New Roman" panose="02020603050405020304" pitchFamily="18" charset="0"/>
                        </a:rPr>
                        <a:t> weeks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1"/>
                  </a:ext>
                </a:extLst>
              </a:tr>
              <a:tr h="691978">
                <a:tc>
                  <a:txBody>
                    <a:bodyPr/>
                    <a:lstStyle/>
                    <a:p>
                      <a:pPr algn="l"/>
                      <a:r>
                        <a:rPr lang="en-US" dirty="0">
                          <a:latin typeface="Times New Roman" panose="02020603050405020304" pitchFamily="18" charset="0"/>
                          <a:cs typeface="Times New Roman" panose="02020603050405020304" pitchFamily="18" charset="0"/>
                        </a:rPr>
                        <a:t>Stable holding of the head in the position of pronation and lifting slightly above the level of the trunk</a:t>
                      </a:r>
                    </a:p>
                  </a:txBody>
                  <a:tcPr/>
                </a:tc>
                <a:tc>
                  <a:txBody>
                    <a:bodyPr/>
                    <a:lstStyle/>
                    <a:p>
                      <a:pPr algn="ctr"/>
                      <a:r>
                        <a:rPr lang="sr-Latn-RS" dirty="0">
                          <a:latin typeface="Times New Roman" panose="02020603050405020304" pitchFamily="18" charset="0"/>
                          <a:cs typeface="Times New Roman" panose="02020603050405020304" pitchFamily="18" charset="0"/>
                        </a:rPr>
                        <a:t>8. weeks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2"/>
                  </a:ext>
                </a:extLst>
              </a:tr>
              <a:tr h="544925">
                <a:tc>
                  <a:txBody>
                    <a:bodyPr/>
                    <a:lstStyle/>
                    <a:p>
                      <a:pPr algn="l"/>
                      <a:r>
                        <a:rPr lang="en-US" dirty="0">
                          <a:latin typeface="Times New Roman" panose="02020603050405020304" pitchFamily="18" charset="0"/>
                          <a:cs typeface="Times New Roman" panose="02020603050405020304" pitchFamily="18" charset="0"/>
                        </a:rPr>
                        <a:t>Full extension of the head and lifting of the shoulders to the position of pronation</a:t>
                      </a:r>
                    </a:p>
                  </a:txBody>
                  <a:tcPr/>
                </a:tc>
                <a:tc>
                  <a:txBody>
                    <a:bodyPr/>
                    <a:lstStyle/>
                    <a:p>
                      <a:pPr algn="ctr"/>
                      <a:r>
                        <a:rPr lang="sr-Latn-RS" dirty="0">
                          <a:latin typeface="Times New Roman" panose="02020603050405020304" pitchFamily="18" charset="0"/>
                          <a:cs typeface="Times New Roman" panose="02020603050405020304" pitchFamily="18" charset="0"/>
                        </a:rPr>
                        <a:t>4. months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3"/>
                  </a:ext>
                </a:extLst>
              </a:tr>
              <a:tr h="691978">
                <a:tc>
                  <a:txBody>
                    <a:bodyPr/>
                    <a:lstStyle/>
                    <a:p>
                      <a:pPr algn="l"/>
                      <a:r>
                        <a:rPr lang="en-US" dirty="0">
                          <a:latin typeface="Times New Roman" panose="02020603050405020304" pitchFamily="18" charset="0"/>
                          <a:cs typeface="Times New Roman" panose="02020603050405020304" pitchFamily="18" charset="0"/>
                        </a:rPr>
                        <a:t>In the position of pronation, it extends the head and trunk, partially also the extremities</a:t>
                      </a:r>
                    </a:p>
                  </a:txBody>
                  <a:tcPr/>
                </a:tc>
                <a:tc>
                  <a:txBody>
                    <a:bodyPr/>
                    <a:lstStyle/>
                    <a:p>
                      <a:pPr algn="ctr"/>
                      <a:r>
                        <a:rPr lang="sr-Latn-RS" dirty="0">
                          <a:latin typeface="Times New Roman" panose="02020603050405020304" pitchFamily="18" charset="0"/>
                          <a:cs typeface="Times New Roman" panose="02020603050405020304" pitchFamily="18" charset="0"/>
                        </a:rPr>
                        <a:t>5. months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4"/>
                  </a:ext>
                </a:extLst>
              </a:tr>
              <a:tr h="544925">
                <a:tc>
                  <a:txBody>
                    <a:bodyPr/>
                    <a:lstStyle/>
                    <a:p>
                      <a:pPr algn="l"/>
                      <a:r>
                        <a:rPr lang="en-US" dirty="0">
                          <a:latin typeface="Times New Roman" panose="02020603050405020304" pitchFamily="18" charset="0"/>
                          <a:cs typeface="Times New Roman" panose="02020603050405020304" pitchFamily="18" charset="0"/>
                        </a:rPr>
                        <a:t>Resisting with outstretched arms in a pronation position and switching from a pronation position to a supination position</a:t>
                      </a:r>
                    </a:p>
                  </a:txBody>
                  <a:tcPr/>
                </a:tc>
                <a:tc>
                  <a:txBody>
                    <a:bodyPr/>
                    <a:lstStyle/>
                    <a:p>
                      <a:pPr algn="ctr"/>
                      <a:r>
                        <a:rPr lang="sr-Latn-RS" dirty="0">
                          <a:latin typeface="Times New Roman" panose="02020603050405020304" pitchFamily="18" charset="0"/>
                          <a:cs typeface="Times New Roman" panose="02020603050405020304" pitchFamily="18" charset="0"/>
                        </a:rPr>
                        <a:t>From 6.months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6"/>
                  </a:ext>
                </a:extLst>
              </a:tr>
              <a:tr h="544925">
                <a:tc>
                  <a:txBody>
                    <a:bodyPr/>
                    <a:lstStyle/>
                    <a:p>
                      <a:pPr algn="l"/>
                      <a:r>
                        <a:rPr lang="en-US" dirty="0">
                          <a:latin typeface="Times New Roman" panose="02020603050405020304" pitchFamily="18" charset="0"/>
                          <a:cs typeface="Times New Roman" panose="02020603050405020304" pitchFamily="18" charset="0"/>
                        </a:rPr>
                        <a:t>Switching from supination to pronation</a:t>
                      </a:r>
                    </a:p>
                  </a:txBody>
                  <a:tcPr/>
                </a:tc>
                <a:tc>
                  <a:txBody>
                    <a:bodyPr/>
                    <a:lstStyle/>
                    <a:p>
                      <a:pPr algn="ctr"/>
                      <a:r>
                        <a:rPr lang="sr-Latn-RS" dirty="0">
                          <a:latin typeface="Times New Roman" panose="02020603050405020304" pitchFamily="18" charset="0"/>
                          <a:cs typeface="Times New Roman" panose="02020603050405020304" pitchFamily="18" charset="0"/>
                        </a:rPr>
                        <a:t>From</a:t>
                      </a:r>
                      <a:r>
                        <a:rPr lang="sr-Cyrl-RS" dirty="0">
                          <a:latin typeface="Times New Roman" panose="02020603050405020304" pitchFamily="18" charset="0"/>
                          <a:cs typeface="Times New Roman" panose="02020603050405020304" pitchFamily="18" charset="0"/>
                        </a:rPr>
                        <a:t> 7. </a:t>
                      </a:r>
                      <a:r>
                        <a:rPr lang="sr-Latn-RS" dirty="0">
                          <a:latin typeface="Times New Roman" panose="02020603050405020304" pitchFamily="18" charset="0"/>
                          <a:cs typeface="Times New Roman" panose="02020603050405020304" pitchFamily="18" charset="0"/>
                        </a:rPr>
                        <a:t>months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7"/>
                  </a:ext>
                </a:extLst>
              </a:tr>
            </a:tbl>
          </a:graphicData>
        </a:graphic>
      </p:graphicFrame>
      <p:sp>
        <p:nvSpPr>
          <p:cNvPr id="5" name="Slide Number Placeholder 4"/>
          <p:cNvSpPr>
            <a:spLocks noGrp="1"/>
          </p:cNvSpPr>
          <p:nvPr>
            <p:ph type="sldNum" sz="quarter" idx="12"/>
          </p:nvPr>
        </p:nvSpPr>
        <p:spPr/>
        <p:txBody>
          <a:bodyPr/>
          <a:lstStyle/>
          <a:p>
            <a:fld id="{407108C3-BB08-4ECC-A2D9-2E02EB16B128}" type="slidenum">
              <a:rPr lang="en-US" smtClean="0"/>
              <a:t>4</a:t>
            </a:fld>
            <a:endParaRPr lang="en-US" dirty="0"/>
          </a:p>
        </p:txBody>
      </p:sp>
    </p:spTree>
    <p:extLst>
      <p:ext uri="{BB962C8B-B14F-4D97-AF65-F5344CB8AC3E}">
        <p14:creationId xmlns:p14="http://schemas.microsoft.com/office/powerpoint/2010/main" val="7256550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Rot="1" noChangeArrowheads="1"/>
          </p:cNvSpPr>
          <p:nvPr>
            <p:ph type="body" idx="1"/>
          </p:nvPr>
        </p:nvSpPr>
        <p:spPr>
          <a:xfrm>
            <a:off x="228600" y="1600200"/>
            <a:ext cx="8686800" cy="4953000"/>
          </a:xfrm>
        </p:spPr>
        <p:txBody>
          <a:bodyPr>
            <a:normAutofit/>
          </a:bodyPr>
          <a:lstStyle/>
          <a:p>
            <a:pPr marL="114300" indent="0" algn="just">
              <a:buNone/>
            </a:pPr>
            <a:r>
              <a:rPr lang="en-US" altLang="en-US" sz="2400" dirty="0">
                <a:solidFill>
                  <a:schemeClr val="tx1"/>
                </a:solidFill>
                <a:latin typeface="Times New Roman" panose="02020603050405020304" pitchFamily="18" charset="0"/>
                <a:cs typeface="Times New Roman" panose="02020603050405020304" pitchFamily="18" charset="0"/>
              </a:rPr>
              <a:t>Spinal Dysraphism:</a:t>
            </a:r>
          </a:p>
          <a:p>
            <a:pPr marL="114300" indent="0" algn="just">
              <a:buNone/>
            </a:pPr>
            <a:endParaRPr lang="en-US" altLang="en-US" sz="2400"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altLang="en-US" sz="2400" dirty="0">
                <a:solidFill>
                  <a:srgbClr val="FF0000"/>
                </a:solidFill>
                <a:latin typeface="Times New Roman" panose="02020603050405020304" pitchFamily="18" charset="0"/>
                <a:cs typeface="Times New Roman" panose="02020603050405020304" pitchFamily="18" charset="0"/>
              </a:rPr>
              <a:t>Spina bifida occulta </a:t>
            </a:r>
            <a:r>
              <a:rPr lang="en-US" altLang="en-US" sz="2400" dirty="0">
                <a:solidFill>
                  <a:schemeClr val="tx1"/>
                </a:solidFill>
                <a:latin typeface="Times New Roman" panose="02020603050405020304" pitchFamily="18" charset="0"/>
                <a:cs typeface="Times New Roman" panose="02020603050405020304" pitchFamily="18" charset="0"/>
              </a:rPr>
              <a:t>- non-closure of the vertebral bodies in the lumbar region, most often asymptomatic and discovered accidentally by radiographic examination, and hairs, lipoma, hemangioma, nevus can be found above the change itself.</a:t>
            </a:r>
          </a:p>
          <a:p>
            <a:pPr marL="114300" indent="0" algn="just">
              <a:buNone/>
            </a:pPr>
            <a:r>
              <a:rPr lang="en-US" altLang="en-US" sz="2400" dirty="0">
                <a:solidFill>
                  <a:srgbClr val="FF0000"/>
                </a:solidFill>
                <a:latin typeface="Times New Roman" panose="02020603050405020304" pitchFamily="18" charset="0"/>
                <a:cs typeface="Times New Roman" panose="02020603050405020304" pitchFamily="18" charset="0"/>
              </a:rPr>
              <a:t>Spina bifida cystica </a:t>
            </a:r>
            <a:r>
              <a:rPr lang="en-US" altLang="en-US" sz="2400" dirty="0">
                <a:solidFill>
                  <a:schemeClr val="tx1"/>
                </a:solidFill>
                <a:latin typeface="Times New Roman" panose="02020603050405020304" pitchFamily="18" charset="0"/>
                <a:cs typeface="Times New Roman" panose="02020603050405020304" pitchFamily="18" charset="0"/>
              </a:rPr>
              <a:t>– accompanied by prolapse of the brain without protrusion of the spinal cord (meningocele) or with protrusion of the spinal cord (myelomeningocele); lumbar or thoracolumbar; associated with Chiari malformation, syringomyelia, hydrocephalus</a:t>
            </a:r>
            <a:endParaRPr lang="sr-Cyrl-RS" altLang="en-US" sz="2400" dirty="0">
              <a:solidFill>
                <a:schemeClr val="tx1"/>
              </a:solidFill>
              <a:latin typeface="Times New Roman" panose="02020603050405020304" pitchFamily="18" charset="0"/>
              <a:cs typeface="Times New Roman" panose="02020603050405020304" pitchFamily="18" charset="0"/>
            </a:endParaRPr>
          </a:p>
        </p:txBody>
      </p:sp>
      <p:sp>
        <p:nvSpPr>
          <p:cNvPr id="4" name="Rectangle 2">
            <a:extLst>
              <a:ext uri="{FF2B5EF4-FFF2-40B4-BE49-F238E27FC236}">
                <a16:creationId xmlns:a16="http://schemas.microsoft.com/office/drawing/2014/main" id="{33907E3D-EE70-A550-DDFE-15B41866FE29}"/>
              </a:ext>
            </a:extLst>
          </p:cNvPr>
          <p:cNvSpPr>
            <a:spLocks noGrp="1" noRot="1" noChangeArrowheads="1"/>
          </p:cNvSpPr>
          <p:nvPr>
            <p:ph type="title"/>
          </p:nvPr>
        </p:nvSpPr>
        <p:spPr>
          <a:xfrm>
            <a:off x="426128" y="408372"/>
            <a:ext cx="8260672" cy="1039427"/>
          </a:xfrm>
        </p:spPr>
        <p:txBody>
          <a:bodyPr>
            <a:normAutofit fontScale="90000"/>
          </a:bodyPr>
          <a:lstStyle/>
          <a:p>
            <a:r>
              <a:rPr lang="en-US" altLang="en-US" dirty="0">
                <a:solidFill>
                  <a:schemeClr val="tx1"/>
                </a:solidFill>
                <a:latin typeface="Times New Roman" panose="02020603050405020304" pitchFamily="18" charset="0"/>
                <a:cs typeface="Times New Roman" panose="02020603050405020304" pitchFamily="18" charset="0"/>
              </a:rPr>
              <a:t>Defects in the process of closing the neural tube - dysraphism</a:t>
            </a:r>
          </a:p>
        </p:txBody>
      </p:sp>
    </p:spTree>
    <p:extLst>
      <p:ext uri="{BB962C8B-B14F-4D97-AF65-F5344CB8AC3E}">
        <p14:creationId xmlns:p14="http://schemas.microsoft.com/office/powerpoint/2010/main" val="23908693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41</a:t>
            </a:fld>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0600" y="1219200"/>
            <a:ext cx="7010400" cy="4419600"/>
          </a:xfrm>
          <a:prstGeom prst="rect">
            <a:avLst/>
          </a:prstGeom>
        </p:spPr>
      </p:pic>
    </p:spTree>
    <p:extLst>
      <p:ext uri="{BB962C8B-B14F-4D97-AF65-F5344CB8AC3E}">
        <p14:creationId xmlns:p14="http://schemas.microsoft.com/office/powerpoint/2010/main" val="428823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Rot="1" noChangeArrowheads="1"/>
          </p:cNvSpPr>
          <p:nvPr>
            <p:ph type="body" idx="1"/>
          </p:nvPr>
        </p:nvSpPr>
        <p:spPr>
          <a:xfrm>
            <a:off x="228600" y="1600200"/>
            <a:ext cx="8686800" cy="4953000"/>
          </a:xfrm>
        </p:spPr>
        <p:txBody>
          <a:bodyPr>
            <a:normAutofit/>
          </a:bodyPr>
          <a:lstStyle/>
          <a:p>
            <a:pPr marL="114300" indent="0">
              <a:buNone/>
            </a:pPr>
            <a:endParaRPr lang="sr-Cyrl-CS" altLang="en-US" dirty="0">
              <a:solidFill>
                <a:schemeClr val="tx1"/>
              </a:solidFill>
            </a:endParaRPr>
          </a:p>
          <a:p>
            <a:pPr marL="114300" indent="0" algn="just">
              <a:buNone/>
            </a:pPr>
            <a:r>
              <a:rPr lang="en-US" altLang="en-US" dirty="0">
                <a:solidFill>
                  <a:schemeClr val="tx1"/>
                </a:solidFill>
                <a:latin typeface="Times New Roman" panose="02020603050405020304" pitchFamily="18" charset="0"/>
                <a:cs typeface="Times New Roman" panose="02020603050405020304" pitchFamily="18" charset="0"/>
              </a:rPr>
              <a:t>Basilar impression - </a:t>
            </a:r>
            <a:r>
              <a:rPr lang="en-US" altLang="en-US" dirty="0" err="1">
                <a:solidFill>
                  <a:schemeClr val="tx1"/>
                </a:solidFill>
                <a:latin typeface="Times New Roman" panose="02020603050405020304" pitchFamily="18" charset="0"/>
                <a:cs typeface="Times New Roman" panose="02020603050405020304" pitchFamily="18" charset="0"/>
              </a:rPr>
              <a:t>platybasia</a:t>
            </a:r>
            <a:r>
              <a:rPr lang="en-US" altLang="en-US" dirty="0">
                <a:solidFill>
                  <a:schemeClr val="tx1"/>
                </a:solidFill>
                <a:latin typeface="Times New Roman" panose="02020603050405020304" pitchFamily="18" charset="0"/>
                <a:cs typeface="Times New Roman" panose="02020603050405020304" pitchFamily="18" charset="0"/>
              </a:rPr>
              <a:t> (flat base of the skull) - upward movement of the edge of the foramen magnum into the cavity of the posterior cranial fossa, which causes compression of the caudal parts of the brainstem, cerebellum, vertebral arteries</a:t>
            </a:r>
          </a:p>
          <a:p>
            <a:pPr marL="114300" indent="0" algn="just">
              <a:buNone/>
            </a:pPr>
            <a:endParaRPr lang="en-US" altLang="en-US"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altLang="en-US" dirty="0">
                <a:solidFill>
                  <a:schemeClr val="tx1"/>
                </a:solidFill>
                <a:latin typeface="Times New Roman" panose="02020603050405020304" pitchFamily="18" charset="0"/>
                <a:cs typeface="Times New Roman" panose="02020603050405020304" pitchFamily="18" charset="0"/>
              </a:rPr>
              <a:t>A consequence of </a:t>
            </a:r>
            <a:r>
              <a:rPr lang="en-US" altLang="en-US" dirty="0" err="1">
                <a:solidFill>
                  <a:schemeClr val="tx1"/>
                </a:solidFill>
                <a:latin typeface="Times New Roman" panose="02020603050405020304" pitchFamily="18" charset="0"/>
                <a:cs typeface="Times New Roman" panose="02020603050405020304" pitchFamily="18" charset="0"/>
              </a:rPr>
              <a:t>osteomalacia</a:t>
            </a:r>
            <a:r>
              <a:rPr lang="en-US" altLang="en-US" dirty="0">
                <a:solidFill>
                  <a:schemeClr val="tx1"/>
                </a:solidFill>
                <a:latin typeface="Times New Roman" panose="02020603050405020304" pitchFamily="18" charset="0"/>
                <a:cs typeface="Times New Roman" panose="02020603050405020304" pitchFamily="18" charset="0"/>
              </a:rPr>
              <a:t>, Paget's disease, hyperparathyroidism,...</a:t>
            </a:r>
            <a:endParaRPr lang="sr-Cyrl-CS" altLang="en-US" dirty="0">
              <a:solidFill>
                <a:schemeClr val="tx1"/>
              </a:solidFill>
            </a:endParaRPr>
          </a:p>
        </p:txBody>
      </p:sp>
      <p:sp>
        <p:nvSpPr>
          <p:cNvPr id="5" name="Rectangle 2"/>
          <p:cNvSpPr>
            <a:spLocks noGrp="1" noRot="1" noChangeArrowheads="1"/>
          </p:cNvSpPr>
          <p:nvPr>
            <p:ph type="title"/>
          </p:nvPr>
        </p:nvSpPr>
        <p:spPr>
          <a:xfrm>
            <a:off x="426128" y="408372"/>
            <a:ext cx="8260672" cy="1039427"/>
          </a:xfrm>
        </p:spPr>
        <p:txBody>
          <a:bodyPr>
            <a:normAutofit/>
          </a:bodyPr>
          <a:lstStyle/>
          <a:p>
            <a:r>
              <a:rPr lang="en-US" altLang="en-US" sz="2800" dirty="0">
                <a:solidFill>
                  <a:schemeClr val="tx1"/>
                </a:solidFill>
                <a:latin typeface="Times New Roman" panose="02020603050405020304" pitchFamily="18" charset="0"/>
                <a:cs typeface="Times New Roman" panose="02020603050405020304" pitchFamily="18" charset="0"/>
              </a:rPr>
              <a:t>Malformations of the occipital bone and cervical part of the spinal cord</a:t>
            </a:r>
          </a:p>
        </p:txBody>
      </p:sp>
    </p:spTree>
    <p:extLst>
      <p:ext uri="{BB962C8B-B14F-4D97-AF65-F5344CB8AC3E}">
        <p14:creationId xmlns:p14="http://schemas.microsoft.com/office/powerpoint/2010/main" val="16549019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43</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1219200"/>
            <a:ext cx="7619999" cy="4267200"/>
          </a:xfrm>
          <a:prstGeom prst="rect">
            <a:avLst/>
          </a:prstGeom>
        </p:spPr>
      </p:pic>
    </p:spTree>
    <p:extLst>
      <p:ext uri="{BB962C8B-B14F-4D97-AF65-F5344CB8AC3E}">
        <p14:creationId xmlns:p14="http://schemas.microsoft.com/office/powerpoint/2010/main" val="19920143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Rot="1" noChangeArrowheads="1"/>
          </p:cNvSpPr>
          <p:nvPr>
            <p:ph type="body" idx="1"/>
          </p:nvPr>
        </p:nvSpPr>
        <p:spPr>
          <a:xfrm>
            <a:off x="228600" y="1600200"/>
            <a:ext cx="8686800" cy="4953000"/>
          </a:xfrm>
        </p:spPr>
        <p:txBody>
          <a:bodyPr>
            <a:normAutofit/>
          </a:bodyPr>
          <a:lstStyle/>
          <a:p>
            <a:pPr marL="114300" indent="0" algn="ctr">
              <a:buNone/>
            </a:pPr>
            <a:r>
              <a:rPr lang="en-US" altLang="en-US" dirty="0">
                <a:solidFill>
                  <a:schemeClr val="tx1"/>
                </a:solidFill>
                <a:latin typeface="Times New Roman" panose="02020603050405020304" pitchFamily="18" charset="0"/>
                <a:cs typeface="Times New Roman" panose="02020603050405020304" pitchFamily="18" charset="0"/>
              </a:rPr>
              <a:t>Malformation of the atlas and dens</a:t>
            </a:r>
          </a:p>
          <a:p>
            <a:pPr marL="114300" indent="0" algn="ctr">
              <a:buNone/>
            </a:pPr>
            <a:endParaRPr lang="en-US" altLang="en-US"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altLang="en-US" dirty="0">
                <a:solidFill>
                  <a:schemeClr val="tx1"/>
                </a:solidFill>
                <a:latin typeface="Times New Roman" panose="02020603050405020304" pitchFamily="18" charset="0"/>
                <a:cs typeface="Times New Roman" panose="02020603050405020304" pitchFamily="18" charset="0"/>
              </a:rPr>
              <a:t>Atlantoaxial dislocation or subluxation due to congenital or acquired</a:t>
            </a:r>
            <a:endParaRPr lang="sr-Latn-RS" altLang="en-US"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altLang="en-US" dirty="0">
                <a:solidFill>
                  <a:schemeClr val="tx1"/>
                </a:solidFill>
                <a:latin typeface="Times New Roman" panose="02020603050405020304" pitchFamily="18" charset="0"/>
                <a:cs typeface="Times New Roman" panose="02020603050405020304" pitchFamily="18" charset="0"/>
              </a:rPr>
              <a:t>instability of joint structures can, in the case of anterior dislocation of the atlas, result in compression of the spinal </a:t>
            </a:r>
            <a:r>
              <a:rPr lang="en-US" altLang="en-US" dirty="0" err="1">
                <a:solidFill>
                  <a:schemeClr val="tx1"/>
                </a:solidFill>
                <a:latin typeface="Times New Roman" panose="02020603050405020304" pitchFamily="18" charset="0"/>
                <a:cs typeface="Times New Roman" panose="02020603050405020304" pitchFamily="18" charset="0"/>
              </a:rPr>
              <a:t>cor</a:t>
            </a:r>
            <a:r>
              <a:rPr lang="sr-Latn-RS" altLang="en-US" dirty="0">
                <a:solidFill>
                  <a:schemeClr val="tx1"/>
                </a:solidFill>
                <a:latin typeface="Times New Roman" panose="02020603050405020304" pitchFamily="18" charset="0"/>
                <a:cs typeface="Times New Roman" panose="02020603050405020304" pitchFamily="18" charset="0"/>
              </a:rPr>
              <a:t>d</a:t>
            </a:r>
            <a:endParaRPr lang="sr-Cyrl-CS" altLang="en-US" dirty="0">
              <a:solidFill>
                <a:schemeClr val="tx1"/>
              </a:solidFill>
              <a:latin typeface="Times New Roman" panose="02020603050405020304" pitchFamily="18" charset="0"/>
              <a:cs typeface="Times New Roman" panose="02020603050405020304" pitchFamily="18" charset="0"/>
            </a:endParaRPr>
          </a:p>
        </p:txBody>
      </p:sp>
      <p:sp>
        <p:nvSpPr>
          <p:cNvPr id="4" name="Rectangle 2">
            <a:extLst>
              <a:ext uri="{FF2B5EF4-FFF2-40B4-BE49-F238E27FC236}">
                <a16:creationId xmlns:a16="http://schemas.microsoft.com/office/drawing/2014/main" id="{2DC466A3-B248-5D8B-2209-8880089371A3}"/>
              </a:ext>
            </a:extLst>
          </p:cNvPr>
          <p:cNvSpPr>
            <a:spLocks noGrp="1" noRot="1" noChangeArrowheads="1"/>
          </p:cNvSpPr>
          <p:nvPr>
            <p:ph type="title"/>
          </p:nvPr>
        </p:nvSpPr>
        <p:spPr>
          <a:xfrm>
            <a:off x="425450" y="407988"/>
            <a:ext cx="8261350" cy="1039812"/>
          </a:xfrm>
        </p:spPr>
        <p:txBody>
          <a:bodyPr>
            <a:normAutofit/>
          </a:bodyPr>
          <a:lstStyle/>
          <a:p>
            <a:r>
              <a:rPr lang="en-US" altLang="en-US" sz="2800" dirty="0">
                <a:solidFill>
                  <a:schemeClr val="tx1"/>
                </a:solidFill>
                <a:latin typeface="Times New Roman" panose="02020603050405020304" pitchFamily="18" charset="0"/>
                <a:cs typeface="Times New Roman" panose="02020603050405020304" pitchFamily="18" charset="0"/>
              </a:rPr>
              <a:t>Malformations of the occipital bone and cervical part of the spinal cord</a:t>
            </a:r>
          </a:p>
        </p:txBody>
      </p:sp>
    </p:spTree>
    <p:extLst>
      <p:ext uri="{BB962C8B-B14F-4D97-AF65-F5344CB8AC3E}">
        <p14:creationId xmlns:p14="http://schemas.microsoft.com/office/powerpoint/2010/main" val="5892058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45</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914401"/>
            <a:ext cx="7189571" cy="4807484"/>
          </a:xfrm>
          <a:prstGeom prst="rect">
            <a:avLst/>
          </a:prstGeom>
        </p:spPr>
      </p:pic>
    </p:spTree>
    <p:extLst>
      <p:ext uri="{BB962C8B-B14F-4D97-AF65-F5344CB8AC3E}">
        <p14:creationId xmlns:p14="http://schemas.microsoft.com/office/powerpoint/2010/main" val="32790851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Rot="1" noChangeArrowheads="1"/>
          </p:cNvSpPr>
          <p:nvPr>
            <p:ph type="body" idx="1"/>
          </p:nvPr>
        </p:nvSpPr>
        <p:spPr>
          <a:xfrm>
            <a:off x="228600" y="1600200"/>
            <a:ext cx="8686800" cy="4953000"/>
          </a:xfrm>
        </p:spPr>
        <p:txBody>
          <a:bodyPr>
            <a:normAutofit/>
          </a:bodyPr>
          <a:lstStyle/>
          <a:p>
            <a:pPr marL="114300" indent="0">
              <a:buNone/>
            </a:pPr>
            <a:r>
              <a:rPr lang="en-US" altLang="en-US" dirty="0">
                <a:solidFill>
                  <a:schemeClr val="tx1"/>
                </a:solidFill>
                <a:latin typeface="Times New Roman" panose="02020603050405020304" pitchFamily="18" charset="0"/>
                <a:cs typeface="Times New Roman" panose="02020603050405020304" pitchFamily="18" charset="0"/>
              </a:rPr>
              <a:t>Fusion of the vertebrae of the cervical spine </a:t>
            </a:r>
            <a:r>
              <a:rPr lang="en-US" altLang="en-US" dirty="0" err="1">
                <a:solidFill>
                  <a:schemeClr val="tx1"/>
                </a:solidFill>
                <a:latin typeface="Times New Roman" panose="02020603050405020304" pitchFamily="18" charset="0"/>
                <a:cs typeface="Times New Roman" panose="02020603050405020304" pitchFamily="18" charset="0"/>
              </a:rPr>
              <a:t>Klippeil-Feilov</a:t>
            </a:r>
            <a:r>
              <a:rPr lang="en-US" altLang="en-US" dirty="0">
                <a:solidFill>
                  <a:schemeClr val="tx1"/>
                </a:solidFill>
                <a:latin typeface="Times New Roman" panose="02020603050405020304" pitchFamily="18" charset="0"/>
                <a:cs typeface="Times New Roman" panose="02020603050405020304" pitchFamily="18" charset="0"/>
              </a:rPr>
              <a:t> anomaly</a:t>
            </a:r>
          </a:p>
          <a:p>
            <a:pPr marL="114300" indent="0">
              <a:buNone/>
            </a:pPr>
            <a:endParaRPr lang="en-US" altLang="en-US" dirty="0">
              <a:solidFill>
                <a:schemeClr val="tx1"/>
              </a:solidFill>
              <a:latin typeface="Times New Roman" panose="02020603050405020304" pitchFamily="18" charset="0"/>
              <a:cs typeface="Times New Roman" panose="02020603050405020304" pitchFamily="18" charset="0"/>
            </a:endParaRPr>
          </a:p>
          <a:p>
            <a:pPr marL="114300" indent="0">
              <a:buNone/>
            </a:pPr>
            <a:r>
              <a:rPr lang="en-US" altLang="en-US" dirty="0">
                <a:solidFill>
                  <a:schemeClr val="tx1"/>
                </a:solidFill>
                <a:latin typeface="Times New Roman" panose="02020603050405020304" pitchFamily="18" charset="0"/>
                <a:cs typeface="Times New Roman" panose="02020603050405020304" pitchFamily="18" charset="0"/>
              </a:rPr>
              <a:t>Fusion of the vertebrae of the cervical spine</a:t>
            </a:r>
          </a:p>
          <a:p>
            <a:pPr marL="114300" indent="0">
              <a:buNone/>
            </a:pPr>
            <a:r>
              <a:rPr lang="en-US" altLang="en-US" dirty="0">
                <a:solidFill>
                  <a:schemeClr val="tx1"/>
                </a:solidFill>
                <a:latin typeface="Times New Roman" panose="02020603050405020304" pitchFamily="18" charset="0"/>
                <a:cs typeface="Times New Roman" panose="02020603050405020304" pitchFamily="18" charset="0"/>
              </a:rPr>
              <a:t>Low hairline</a:t>
            </a:r>
          </a:p>
          <a:p>
            <a:pPr marL="114300" indent="0">
              <a:buNone/>
            </a:pPr>
            <a:r>
              <a:rPr lang="en-US" altLang="en-US" dirty="0">
                <a:solidFill>
                  <a:schemeClr val="tx1"/>
                </a:solidFill>
                <a:latin typeface="Times New Roman" panose="02020603050405020304" pitchFamily="18" charset="0"/>
                <a:cs typeface="Times New Roman" panose="02020603050405020304" pitchFamily="18" charset="0"/>
              </a:rPr>
              <a:t>Pain in the neck</a:t>
            </a:r>
          </a:p>
          <a:p>
            <a:pPr marL="114300" indent="0">
              <a:buNone/>
            </a:pPr>
            <a:r>
              <a:rPr lang="en-US" altLang="en-US" dirty="0">
                <a:solidFill>
                  <a:schemeClr val="tx1"/>
                </a:solidFill>
                <a:latin typeface="Times New Roman" panose="02020603050405020304" pitchFamily="18" charset="0"/>
                <a:cs typeface="Times New Roman" panose="02020603050405020304" pitchFamily="18" charset="0"/>
              </a:rPr>
              <a:t>Compression of structures</a:t>
            </a:r>
          </a:p>
          <a:p>
            <a:pPr marL="114300" indent="0">
              <a:buNone/>
            </a:pPr>
            <a:r>
              <a:rPr lang="en-US" altLang="en-US" dirty="0">
                <a:solidFill>
                  <a:schemeClr val="tx1"/>
                </a:solidFill>
                <a:latin typeface="Times New Roman" panose="02020603050405020304" pitchFamily="18" charset="0"/>
                <a:cs typeface="Times New Roman" panose="02020603050405020304" pitchFamily="18" charset="0"/>
              </a:rPr>
              <a:t>Syringomyelia</a:t>
            </a:r>
          </a:p>
          <a:p>
            <a:pPr marL="114300" indent="0" algn="just">
              <a:buNone/>
            </a:pPr>
            <a:endParaRPr lang="sr-Cyrl-RS" altLang="en-US" sz="2400" dirty="0">
              <a:solidFill>
                <a:schemeClr val="tx1"/>
              </a:solidFill>
              <a:latin typeface="Times New Roman" panose="02020603050405020304" pitchFamily="18" charset="0"/>
              <a:cs typeface="Times New Roman" panose="02020603050405020304" pitchFamily="18" charset="0"/>
            </a:endParaRPr>
          </a:p>
        </p:txBody>
      </p:sp>
      <p:sp>
        <p:nvSpPr>
          <p:cNvPr id="4" name="Rectangle 2">
            <a:extLst>
              <a:ext uri="{FF2B5EF4-FFF2-40B4-BE49-F238E27FC236}">
                <a16:creationId xmlns:a16="http://schemas.microsoft.com/office/drawing/2014/main" id="{19839AE2-6F4D-C1B2-7EDB-20719E506292}"/>
              </a:ext>
            </a:extLst>
          </p:cNvPr>
          <p:cNvSpPr>
            <a:spLocks noGrp="1" noRot="1" noChangeArrowheads="1"/>
          </p:cNvSpPr>
          <p:nvPr>
            <p:ph type="title"/>
          </p:nvPr>
        </p:nvSpPr>
        <p:spPr>
          <a:xfrm>
            <a:off x="425450" y="407988"/>
            <a:ext cx="8261350" cy="1039812"/>
          </a:xfrm>
        </p:spPr>
        <p:txBody>
          <a:bodyPr>
            <a:normAutofit/>
          </a:bodyPr>
          <a:lstStyle/>
          <a:p>
            <a:r>
              <a:rPr lang="en-US" altLang="en-US" sz="2800" dirty="0">
                <a:solidFill>
                  <a:schemeClr val="tx1"/>
                </a:solidFill>
                <a:latin typeface="Times New Roman" panose="02020603050405020304" pitchFamily="18" charset="0"/>
                <a:cs typeface="Times New Roman" panose="02020603050405020304" pitchFamily="18" charset="0"/>
              </a:rPr>
              <a:t>Malformations of the occipital bone and cervical part of the spinal cord</a:t>
            </a:r>
          </a:p>
        </p:txBody>
      </p:sp>
    </p:spTree>
    <p:extLst>
      <p:ext uri="{BB962C8B-B14F-4D97-AF65-F5344CB8AC3E}">
        <p14:creationId xmlns:p14="http://schemas.microsoft.com/office/powerpoint/2010/main" val="5892058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47</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1147" y="152400"/>
            <a:ext cx="6781706" cy="6096000"/>
          </a:xfrm>
          <a:prstGeom prst="rect">
            <a:avLst/>
          </a:prstGeom>
        </p:spPr>
      </p:pic>
    </p:spTree>
    <p:extLst>
      <p:ext uri="{BB962C8B-B14F-4D97-AF65-F5344CB8AC3E}">
        <p14:creationId xmlns:p14="http://schemas.microsoft.com/office/powerpoint/2010/main" val="821107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chemeClr val="tx1"/>
                </a:solidFill>
                <a:latin typeface="Times New Roman" panose="02020603050405020304" pitchFamily="18" charset="0"/>
                <a:cs typeface="Times New Roman" panose="02020603050405020304" pitchFamily="18" charset="0"/>
              </a:rPr>
              <a:t>Disorders of the development of the cerebellum</a:t>
            </a:r>
          </a:p>
        </p:txBody>
      </p:sp>
      <p:sp>
        <p:nvSpPr>
          <p:cNvPr id="3" name="Content Placeholder 2"/>
          <p:cNvSpPr>
            <a:spLocks noGrp="1"/>
          </p:cNvSpPr>
          <p:nvPr>
            <p:ph idx="1"/>
          </p:nvPr>
        </p:nvSpPr>
        <p:spPr>
          <a:xfrm>
            <a:off x="457200" y="1752600"/>
            <a:ext cx="8229600" cy="4648200"/>
          </a:xfrm>
        </p:spPr>
        <p:txBody>
          <a:bodyPr>
            <a:normAutofit/>
          </a:bodyPr>
          <a:lstStyle/>
          <a:p>
            <a:pPr marL="114300" indent="0">
              <a:buNone/>
            </a:pPr>
            <a:endParaRPr lang="sr-Latn-RS" dirty="0">
              <a:solidFill>
                <a:schemeClr val="tx1"/>
              </a:solidFill>
              <a:latin typeface="Times New Roman" panose="02020603050405020304" pitchFamily="18" charset="0"/>
              <a:cs typeface="Times New Roman" panose="02020603050405020304" pitchFamily="18" charset="0"/>
            </a:endParaRPr>
          </a:p>
          <a:p>
            <a:pPr marL="114300" indent="0">
              <a:buNone/>
            </a:pPr>
            <a:r>
              <a:rPr lang="en-US" dirty="0">
                <a:solidFill>
                  <a:schemeClr val="tx1"/>
                </a:solidFill>
                <a:latin typeface="Times New Roman" panose="02020603050405020304" pitchFamily="18" charset="0"/>
                <a:cs typeface="Times New Roman" panose="02020603050405020304" pitchFamily="18" charset="0"/>
              </a:rPr>
              <a:t>The longest postpartum development (until the end of the first year of life)</a:t>
            </a:r>
          </a:p>
          <a:p>
            <a:pPr marL="114300" indent="0">
              <a:buNone/>
            </a:pPr>
            <a:r>
              <a:rPr lang="en-US" dirty="0">
                <a:solidFill>
                  <a:schemeClr val="tx1"/>
                </a:solidFill>
                <a:latin typeface="Times New Roman" panose="02020603050405020304" pitchFamily="18" charset="0"/>
                <a:cs typeface="Times New Roman" panose="02020603050405020304" pitchFamily="18" charset="0"/>
              </a:rPr>
              <a:t>It is sensitive to various teratogenic effects for a long time</a:t>
            </a:r>
          </a:p>
          <a:p>
            <a:pPr marL="114300" indent="0">
              <a:buNone/>
            </a:pPr>
            <a:r>
              <a:rPr lang="en-US" dirty="0">
                <a:solidFill>
                  <a:schemeClr val="tx1"/>
                </a:solidFill>
                <a:latin typeface="Times New Roman" panose="02020603050405020304" pitchFamily="18" charset="0"/>
                <a:cs typeface="Times New Roman" panose="02020603050405020304" pitchFamily="18" charset="0"/>
              </a:rPr>
              <a:t>Isolated cerebellar vermis aplasia</a:t>
            </a:r>
          </a:p>
          <a:p>
            <a:pPr marL="114300" indent="0">
              <a:buNone/>
            </a:pPr>
            <a:r>
              <a:rPr lang="en-US" dirty="0">
                <a:solidFill>
                  <a:schemeClr val="tx1"/>
                </a:solidFill>
                <a:latin typeface="Times New Roman" panose="02020603050405020304" pitchFamily="18" charset="0"/>
                <a:cs typeface="Times New Roman" panose="02020603050405020304" pitchFamily="18" charset="0"/>
              </a:rPr>
              <a:t>Isolated aplasia of the cerebellar hemisphere</a:t>
            </a:r>
          </a:p>
          <a:p>
            <a:pPr marL="114300" indent="0">
              <a:buNone/>
            </a:pPr>
            <a:r>
              <a:rPr lang="en-US" dirty="0">
                <a:solidFill>
                  <a:schemeClr val="tx1"/>
                </a:solidFill>
                <a:latin typeface="Times New Roman" panose="02020603050405020304" pitchFamily="18" charset="0"/>
                <a:cs typeface="Times New Roman" panose="02020603050405020304" pitchFamily="18" charset="0"/>
              </a:rPr>
              <a:t>Global cerebellar hypoplasia</a:t>
            </a:r>
            <a:endParaRPr lang="sr-Cyrl-RS" dirty="0">
              <a:solidFill>
                <a:schemeClr val="tx1"/>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48</a:t>
            </a:fld>
            <a:endParaRPr lang="en-US"/>
          </a:p>
        </p:txBody>
      </p:sp>
    </p:spTree>
    <p:extLst>
      <p:ext uri="{BB962C8B-B14F-4D97-AF65-F5344CB8AC3E}">
        <p14:creationId xmlns:p14="http://schemas.microsoft.com/office/powerpoint/2010/main" val="37895413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52600"/>
            <a:ext cx="8229600" cy="4648200"/>
          </a:xfrm>
        </p:spPr>
        <p:txBody>
          <a:bodyPr>
            <a:normAutofit/>
          </a:bodyPr>
          <a:lstStyle/>
          <a:p>
            <a:pPr marL="114300" indent="0" algn="just">
              <a:buNone/>
            </a:pPr>
            <a:endParaRPr lang="sr-Cyrl-RS"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Chiari malformation - the descent of the tonsils and the posterior vermis of the cerebellum into the spinal canal behind the medulla oblongata and/or the medulla oblongata with part of the IV ventricle into the spinal canal through the enlarged foramen magnum - compression of the brainstem and spinal cord (hydrocephalus in childhood or adolescence with combined damage to the lower CNS, cerebellum, medulla oblongata and spinal cord)</a:t>
            </a:r>
          </a:p>
        </p:txBody>
      </p:sp>
      <p:sp>
        <p:nvSpPr>
          <p:cNvPr id="5" name="Slide Number Placeholder 4"/>
          <p:cNvSpPr>
            <a:spLocks noGrp="1"/>
          </p:cNvSpPr>
          <p:nvPr>
            <p:ph type="sldNum" sz="quarter" idx="12"/>
          </p:nvPr>
        </p:nvSpPr>
        <p:spPr/>
        <p:txBody>
          <a:bodyPr/>
          <a:lstStyle/>
          <a:p>
            <a:fld id="{B6F15528-21DE-4FAA-801E-634DDDAF4B2B}" type="slidenum">
              <a:rPr lang="en-US" smtClean="0"/>
              <a:pPr/>
              <a:t>49</a:t>
            </a:fld>
            <a:endParaRPr lang="en-US"/>
          </a:p>
        </p:txBody>
      </p:sp>
      <p:sp>
        <p:nvSpPr>
          <p:cNvPr id="8" name="Title 1">
            <a:extLst>
              <a:ext uri="{FF2B5EF4-FFF2-40B4-BE49-F238E27FC236}">
                <a16:creationId xmlns:a16="http://schemas.microsoft.com/office/drawing/2014/main" id="{18CAF829-B927-59A6-0A14-2F3792234950}"/>
              </a:ext>
            </a:extLst>
          </p:cNvPr>
          <p:cNvSpPr>
            <a:spLocks noGrp="1"/>
          </p:cNvSpPr>
          <p:nvPr>
            <p:ph type="title"/>
          </p:nvPr>
        </p:nvSpPr>
        <p:spPr>
          <a:xfrm>
            <a:off x="426128" y="408372"/>
            <a:ext cx="8260672" cy="1039427"/>
          </a:xfrm>
        </p:spPr>
        <p:txBody>
          <a:bodyPr>
            <a:normAutofit fontScale="90000"/>
          </a:bodyPr>
          <a:lstStyle/>
          <a:p>
            <a:r>
              <a:rPr lang="en-US" dirty="0">
                <a:solidFill>
                  <a:schemeClr val="tx1"/>
                </a:solidFill>
                <a:latin typeface="Times New Roman" panose="02020603050405020304" pitchFamily="18" charset="0"/>
                <a:cs typeface="Times New Roman" panose="02020603050405020304" pitchFamily="18" charset="0"/>
              </a:rPr>
              <a:t>Disorders of the development of the cerebellum</a:t>
            </a:r>
          </a:p>
        </p:txBody>
      </p:sp>
    </p:spTree>
    <p:extLst>
      <p:ext uri="{BB962C8B-B14F-4D97-AF65-F5344CB8AC3E}">
        <p14:creationId xmlns:p14="http://schemas.microsoft.com/office/powerpoint/2010/main" val="725752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4268635402"/>
              </p:ext>
            </p:extLst>
          </p:nvPr>
        </p:nvGraphicFramePr>
        <p:xfrm>
          <a:off x="251164" y="1585501"/>
          <a:ext cx="8610600" cy="3880417"/>
        </p:xfrm>
        <a:graphic>
          <a:graphicData uri="http://schemas.openxmlformats.org/drawingml/2006/table">
            <a:tbl>
              <a:tblPr firstRow="1" bandRow="1">
                <a:tableStyleId>{5C22544A-7EE6-4342-B048-85BDC9FD1C3A}</a:tableStyleId>
              </a:tblPr>
              <a:tblGrid>
                <a:gridCol w="6606836">
                  <a:extLst>
                    <a:ext uri="{9D8B030D-6E8A-4147-A177-3AD203B41FA5}">
                      <a16:colId xmlns:a16="http://schemas.microsoft.com/office/drawing/2014/main" val="20000"/>
                    </a:ext>
                  </a:extLst>
                </a:gridCol>
                <a:gridCol w="2003764">
                  <a:extLst>
                    <a:ext uri="{9D8B030D-6E8A-4147-A177-3AD203B41FA5}">
                      <a16:colId xmlns:a16="http://schemas.microsoft.com/office/drawing/2014/main" val="20001"/>
                    </a:ext>
                  </a:extLst>
                </a:gridCol>
              </a:tblGrid>
              <a:tr h="352399">
                <a:tc>
                  <a:txBody>
                    <a:bodyPr/>
                    <a:lstStyle/>
                    <a:p>
                      <a:pPr algn="ctr"/>
                      <a:endParaRPr lang="en-US" dirty="0">
                        <a:latin typeface="Times New Roman" panose="02020603050405020304" pitchFamily="18" charset="0"/>
                        <a:cs typeface="Times New Roman" panose="02020603050405020304" pitchFamily="18" charset="0"/>
                      </a:endParaRPr>
                    </a:p>
                  </a:txBody>
                  <a:tcPr/>
                </a:tc>
                <a:tc>
                  <a:txBody>
                    <a:bodyPr/>
                    <a:lstStyle/>
                    <a:p>
                      <a:pPr algn="ctr"/>
                      <a:r>
                        <a:rPr lang="sr-Latn-RS" dirty="0">
                          <a:latin typeface="Times New Roman" panose="02020603050405020304" pitchFamily="18" charset="0"/>
                          <a:cs typeface="Times New Roman" panose="02020603050405020304" pitchFamily="18" charset="0"/>
                        </a:rPr>
                        <a:t>Age</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0"/>
                  </a:ext>
                </a:extLst>
              </a:tr>
              <a:tr h="520741">
                <a:tc>
                  <a:txBody>
                    <a:bodyPr/>
                    <a:lstStyle/>
                    <a:p>
                      <a:pPr algn="l"/>
                      <a:r>
                        <a:rPr lang="en-US" dirty="0">
                          <a:latin typeface="Times New Roman" panose="02020603050405020304" pitchFamily="18" charset="0"/>
                          <a:cs typeface="Times New Roman" panose="02020603050405020304" pitchFamily="18" charset="0"/>
                        </a:rPr>
                        <a:t>Sitting, without resting on the arms</a:t>
                      </a:r>
                    </a:p>
                  </a:txBody>
                  <a:tcPr/>
                </a:tc>
                <a:tc>
                  <a:txBody>
                    <a:bodyPr/>
                    <a:lstStyle/>
                    <a:p>
                      <a:pPr algn="ctr"/>
                      <a:r>
                        <a:rPr lang="sr-Latn-RS" dirty="0">
                          <a:latin typeface="Times New Roman" panose="02020603050405020304" pitchFamily="18" charset="0"/>
                          <a:cs typeface="Times New Roman" panose="02020603050405020304" pitchFamily="18" charset="0"/>
                        </a:rPr>
                        <a:t>From 6</a:t>
                      </a:r>
                      <a:r>
                        <a:rPr lang="sr-Cyrl-RS" dirty="0">
                          <a:latin typeface="Times New Roman" panose="02020603050405020304" pitchFamily="18" charset="0"/>
                          <a:cs typeface="Times New Roman" panose="02020603050405020304" pitchFamily="18" charset="0"/>
                        </a:rPr>
                        <a:t>-9.</a:t>
                      </a:r>
                      <a:r>
                        <a:rPr lang="sr-Cyrl-RS" baseline="0" dirty="0">
                          <a:latin typeface="Times New Roman" panose="02020603050405020304" pitchFamily="18" charset="0"/>
                          <a:cs typeface="Times New Roman" panose="02020603050405020304" pitchFamily="18" charset="0"/>
                        </a:rPr>
                        <a:t> </a:t>
                      </a:r>
                      <a:r>
                        <a:rPr lang="sr-Latn-RS" baseline="0" dirty="0">
                          <a:latin typeface="Times New Roman" panose="02020603050405020304" pitchFamily="18" charset="0"/>
                          <a:cs typeface="Times New Roman" panose="02020603050405020304" pitchFamily="18" charset="0"/>
                        </a:rPr>
                        <a:t>months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2"/>
                  </a:ext>
                </a:extLst>
              </a:tr>
              <a:tr h="446660">
                <a:tc>
                  <a:txBody>
                    <a:bodyPr/>
                    <a:lstStyle/>
                    <a:p>
                      <a:pPr algn="l"/>
                      <a:r>
                        <a:rPr lang="sr-Latn-RS" dirty="0">
                          <a:latin typeface="Times New Roman" panose="02020603050405020304" pitchFamily="18" charset="0"/>
                          <a:cs typeface="Times New Roman" panose="02020603050405020304" pitchFamily="18" charset="0"/>
                        </a:rPr>
                        <a:t>C</a:t>
                      </a:r>
                      <a:r>
                        <a:rPr lang="en-US" dirty="0" err="1">
                          <a:latin typeface="Times New Roman" panose="02020603050405020304" pitchFamily="18" charset="0"/>
                          <a:cs typeface="Times New Roman" panose="02020603050405020304" pitchFamily="18" charset="0"/>
                        </a:rPr>
                        <a:t>rawling</a:t>
                      </a:r>
                      <a:endParaRPr lang="en-US" dirty="0">
                        <a:latin typeface="Times New Roman" panose="02020603050405020304" pitchFamily="18" charset="0"/>
                        <a:cs typeface="Times New Roman" panose="02020603050405020304" pitchFamily="18" charset="0"/>
                      </a:endParaRPr>
                    </a:p>
                  </a:txBody>
                  <a:tcPr/>
                </a:tc>
                <a:tc>
                  <a:txBody>
                    <a:bodyPr/>
                    <a:lstStyle/>
                    <a:p>
                      <a:pPr algn="ctr"/>
                      <a:r>
                        <a:rPr lang="sr-Latn-RS" dirty="0">
                          <a:latin typeface="Times New Roman" panose="02020603050405020304" pitchFamily="18" charset="0"/>
                          <a:cs typeface="Times New Roman" panose="02020603050405020304" pitchFamily="18" charset="0"/>
                        </a:rPr>
                        <a:t>From 9.months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3"/>
                  </a:ext>
                </a:extLst>
              </a:tr>
              <a:tr h="567196">
                <a:tc>
                  <a:txBody>
                    <a:bodyPr/>
                    <a:lstStyle/>
                    <a:p>
                      <a:pPr algn="l"/>
                      <a:r>
                        <a:rPr lang="en-US" dirty="0">
                          <a:latin typeface="Times New Roman" panose="02020603050405020304" pitchFamily="18" charset="0"/>
                          <a:cs typeface="Times New Roman" panose="02020603050405020304" pitchFamily="18" charset="0"/>
                        </a:rPr>
                        <a:t>Independent standing and standing with support</a:t>
                      </a:r>
                    </a:p>
                  </a:txBody>
                  <a:tcPr/>
                </a:tc>
                <a:tc>
                  <a:txBody>
                    <a:bodyPr/>
                    <a:lstStyle/>
                    <a:p>
                      <a:pPr algn="ctr"/>
                      <a:r>
                        <a:rPr lang="sr-Latn-RS" dirty="0">
                          <a:latin typeface="Times New Roman" panose="02020603050405020304" pitchFamily="18" charset="0"/>
                          <a:cs typeface="Times New Roman" panose="02020603050405020304" pitchFamily="18" charset="0"/>
                        </a:rPr>
                        <a:t>From 8-10. months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4"/>
                  </a:ext>
                </a:extLst>
              </a:tr>
              <a:tr h="446660">
                <a:tc>
                  <a:txBody>
                    <a:bodyPr/>
                    <a:lstStyle/>
                    <a:p>
                      <a:pPr algn="l"/>
                      <a:r>
                        <a:rPr lang="en-US" dirty="0">
                          <a:latin typeface="Times New Roman" panose="02020603050405020304" pitchFamily="18" charset="0"/>
                          <a:cs typeface="Times New Roman" panose="02020603050405020304" pitchFamily="18" charset="0"/>
                        </a:rPr>
                        <a:t>First independent steps with one-handed support</a:t>
                      </a:r>
                    </a:p>
                  </a:txBody>
                  <a:tcPr/>
                </a:tc>
                <a:tc>
                  <a:txBody>
                    <a:bodyPr/>
                    <a:lstStyle/>
                    <a:p>
                      <a:pPr algn="ctr"/>
                      <a:r>
                        <a:rPr lang="sr-Cyrl-RS" dirty="0">
                          <a:latin typeface="Times New Roman" panose="02020603050405020304" pitchFamily="18" charset="0"/>
                          <a:cs typeface="Times New Roman" panose="02020603050405020304" pitchFamily="18" charset="0"/>
                        </a:rPr>
                        <a:t>11</a:t>
                      </a:r>
                      <a:r>
                        <a:rPr lang="sr-Latn-RS" dirty="0">
                          <a:latin typeface="Times New Roman" panose="02020603050405020304" pitchFamily="18" charset="0"/>
                          <a:cs typeface="Times New Roman" panose="02020603050405020304" pitchFamily="18" charset="0"/>
                        </a:rPr>
                        <a:t>.months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5"/>
                  </a:ext>
                </a:extLst>
              </a:tr>
              <a:tr h="446660">
                <a:tc>
                  <a:txBody>
                    <a:bodyPr/>
                    <a:lstStyle/>
                    <a:p>
                      <a:pPr algn="l"/>
                      <a:r>
                        <a:rPr lang="en-US" dirty="0">
                          <a:latin typeface="Times New Roman" panose="02020603050405020304" pitchFamily="18" charset="0"/>
                          <a:cs typeface="Times New Roman" panose="02020603050405020304" pitchFamily="18" charset="0"/>
                        </a:rPr>
                        <a:t>Gait development</a:t>
                      </a:r>
                    </a:p>
                  </a:txBody>
                  <a:tcPr/>
                </a:tc>
                <a:tc>
                  <a:txBody>
                    <a:bodyPr/>
                    <a:lstStyle/>
                    <a:p>
                      <a:pPr algn="ctr"/>
                      <a:r>
                        <a:rPr lang="sr-Latn-RS" dirty="0">
                          <a:latin typeface="Times New Roman" panose="02020603050405020304" pitchFamily="18" charset="0"/>
                          <a:cs typeface="Times New Roman" panose="02020603050405020304" pitchFamily="18" charset="0"/>
                        </a:rPr>
                        <a:t>To 18.months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6"/>
                  </a:ext>
                </a:extLst>
              </a:tr>
              <a:tr h="446660">
                <a:tc>
                  <a:txBody>
                    <a:bodyPr/>
                    <a:lstStyle/>
                    <a:p>
                      <a:pPr algn="l"/>
                      <a:r>
                        <a:rPr lang="en-US" dirty="0">
                          <a:latin typeface="Times New Roman" panose="02020603050405020304" pitchFamily="18" charset="0"/>
                          <a:cs typeface="Times New Roman" panose="02020603050405020304" pitchFamily="18" charset="0"/>
                        </a:rPr>
                        <a:t>Walking with alternating movements of arms and legs and independent running</a:t>
                      </a:r>
                    </a:p>
                  </a:txBody>
                  <a:tcPr/>
                </a:tc>
                <a:tc>
                  <a:txBody>
                    <a:bodyPr/>
                    <a:lstStyle/>
                    <a:p>
                      <a:pPr algn="ctr"/>
                      <a:r>
                        <a:rPr lang="sr-Latn-RS" dirty="0">
                          <a:latin typeface="Times New Roman" panose="02020603050405020304" pitchFamily="18" charset="0"/>
                          <a:cs typeface="Times New Roman" panose="02020603050405020304" pitchFamily="18" charset="0"/>
                        </a:rPr>
                        <a:t>To</a:t>
                      </a:r>
                      <a:r>
                        <a:rPr lang="sr-Cyrl-RS" dirty="0">
                          <a:latin typeface="Times New Roman" panose="02020603050405020304" pitchFamily="18" charset="0"/>
                          <a:cs typeface="Times New Roman" panose="02020603050405020304" pitchFamily="18" charset="0"/>
                        </a:rPr>
                        <a:t> 2. </a:t>
                      </a:r>
                      <a:r>
                        <a:rPr lang="sr-Latn-RS" dirty="0">
                          <a:latin typeface="Times New Roman" panose="02020603050405020304" pitchFamily="18" charset="0"/>
                          <a:cs typeface="Times New Roman" panose="02020603050405020304" pitchFamily="18" charset="0"/>
                        </a:rPr>
                        <a:t>years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7"/>
                  </a:ext>
                </a:extLst>
              </a:tr>
              <a:tr h="446660">
                <a:tc>
                  <a:txBody>
                    <a:bodyPr/>
                    <a:lstStyle/>
                    <a:p>
                      <a:pPr algn="l"/>
                      <a:r>
                        <a:rPr lang="en-US" dirty="0">
                          <a:latin typeface="Times New Roman" panose="02020603050405020304" pitchFamily="18" charset="0"/>
                          <a:cs typeface="Times New Roman" panose="02020603050405020304" pitchFamily="18" charset="0"/>
                        </a:rPr>
                        <a:t>Waddling up and down the stairs</a:t>
                      </a:r>
                    </a:p>
                  </a:txBody>
                  <a:tcPr/>
                </a:tc>
                <a:tc>
                  <a:txBody>
                    <a:bodyPr/>
                    <a:lstStyle/>
                    <a:p>
                      <a:pPr algn="ctr"/>
                      <a:r>
                        <a:rPr lang="sr-Latn-RS" dirty="0">
                          <a:latin typeface="Times New Roman" panose="02020603050405020304" pitchFamily="18" charset="0"/>
                          <a:cs typeface="Times New Roman" panose="02020603050405020304" pitchFamily="18" charset="0"/>
                        </a:rPr>
                        <a:t>To</a:t>
                      </a:r>
                      <a:r>
                        <a:rPr lang="sr-Cyrl-RS" baseline="0" dirty="0">
                          <a:latin typeface="Times New Roman" panose="02020603050405020304" pitchFamily="18" charset="0"/>
                          <a:cs typeface="Times New Roman" panose="02020603050405020304" pitchFamily="18" charset="0"/>
                        </a:rPr>
                        <a:t> 3. </a:t>
                      </a:r>
                      <a:r>
                        <a:rPr lang="sr-Latn-RS" baseline="0" dirty="0">
                          <a:latin typeface="Times New Roman" panose="02020603050405020304" pitchFamily="18" charset="0"/>
                          <a:cs typeface="Times New Roman" panose="02020603050405020304" pitchFamily="18" charset="0"/>
                        </a:rPr>
                        <a:t>years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8"/>
                  </a:ext>
                </a:extLst>
              </a:tr>
            </a:tbl>
          </a:graphicData>
        </a:graphic>
      </p:graphicFrame>
      <p:sp>
        <p:nvSpPr>
          <p:cNvPr id="5" name="Slide Number Placeholder 4"/>
          <p:cNvSpPr>
            <a:spLocks noGrp="1"/>
          </p:cNvSpPr>
          <p:nvPr>
            <p:ph type="sldNum" sz="quarter" idx="12"/>
          </p:nvPr>
        </p:nvSpPr>
        <p:spPr/>
        <p:txBody>
          <a:bodyPr/>
          <a:lstStyle/>
          <a:p>
            <a:fld id="{407108C3-BB08-4ECC-A2D9-2E02EB16B128}" type="slidenum">
              <a:rPr lang="en-US" smtClean="0"/>
              <a:t>5</a:t>
            </a:fld>
            <a:endParaRPr lang="en-US"/>
          </a:p>
        </p:txBody>
      </p:sp>
      <p:sp>
        <p:nvSpPr>
          <p:cNvPr id="8" name="Title 1">
            <a:extLst>
              <a:ext uri="{FF2B5EF4-FFF2-40B4-BE49-F238E27FC236}">
                <a16:creationId xmlns:a16="http://schemas.microsoft.com/office/drawing/2014/main" id="{D0A89C34-8290-FA6A-F0B7-D8EECC2EB649}"/>
              </a:ext>
            </a:extLst>
          </p:cNvPr>
          <p:cNvSpPr>
            <a:spLocks noGrp="1"/>
          </p:cNvSpPr>
          <p:nvPr>
            <p:ph type="title"/>
          </p:nvPr>
        </p:nvSpPr>
        <p:spPr>
          <a:xfrm>
            <a:off x="426128" y="408372"/>
            <a:ext cx="8260672" cy="1039427"/>
          </a:xfrm>
        </p:spPr>
        <p:txBody>
          <a:bodyPr>
            <a:normAutofit/>
          </a:bodyPr>
          <a:lstStyle/>
          <a:p>
            <a:r>
              <a:rPr lang="en-US" sz="2700" dirty="0">
                <a:solidFill>
                  <a:schemeClr val="tx1"/>
                </a:solidFill>
                <a:latin typeface="Times New Roman" panose="02020603050405020304" pitchFamily="18" charset="0"/>
                <a:cs typeface="Times New Roman" panose="02020603050405020304" pitchFamily="18" charset="0"/>
              </a:rPr>
              <a:t>Development of motor skills</a:t>
            </a:r>
          </a:p>
        </p:txBody>
      </p:sp>
    </p:spTree>
    <p:extLst>
      <p:ext uri="{BB962C8B-B14F-4D97-AF65-F5344CB8AC3E}">
        <p14:creationId xmlns:p14="http://schemas.microsoft.com/office/powerpoint/2010/main" val="23005514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50</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8476" y="152400"/>
            <a:ext cx="6467045" cy="6172200"/>
          </a:xfrm>
          <a:prstGeom prst="rect">
            <a:avLst/>
          </a:prstGeom>
        </p:spPr>
      </p:pic>
    </p:spTree>
    <p:extLst>
      <p:ext uri="{BB962C8B-B14F-4D97-AF65-F5344CB8AC3E}">
        <p14:creationId xmlns:p14="http://schemas.microsoft.com/office/powerpoint/2010/main" val="24335618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53910" y="2438400"/>
            <a:ext cx="3383268" cy="3687763"/>
          </a:xfrm>
        </p:spPr>
      </p:pic>
      <p:sp>
        <p:nvSpPr>
          <p:cNvPr id="6" name="Content Placeholder 5"/>
          <p:cNvSpPr>
            <a:spLocks noGrp="1"/>
          </p:cNvSpPr>
          <p:nvPr>
            <p:ph sz="quarter" idx="4"/>
          </p:nvPr>
        </p:nvSpPr>
        <p:spPr/>
        <p:txBody>
          <a:bodyPr/>
          <a:lstStyle/>
          <a:p>
            <a:pPr marL="114300" indent="0">
              <a:buNone/>
            </a:pPr>
            <a:r>
              <a:rPr lang="en-US" dirty="0">
                <a:solidFill>
                  <a:schemeClr val="tx1"/>
                </a:solidFill>
                <a:latin typeface="Times New Roman" panose="02020603050405020304" pitchFamily="18" charset="0"/>
                <a:cs typeface="Times New Roman" panose="02020603050405020304" pitchFamily="18" charset="0"/>
              </a:rPr>
              <a:t>The sutures fibrose between the 5th and 6th months. Ossification of the sutures begins in the 6th year and ends in the third decade.</a:t>
            </a:r>
          </a:p>
        </p:txBody>
      </p:sp>
      <p:sp>
        <p:nvSpPr>
          <p:cNvPr id="8" name="Slide Number Placeholder 7"/>
          <p:cNvSpPr>
            <a:spLocks noGrp="1"/>
          </p:cNvSpPr>
          <p:nvPr>
            <p:ph type="sldNum" sz="quarter" idx="12"/>
          </p:nvPr>
        </p:nvSpPr>
        <p:spPr/>
        <p:txBody>
          <a:bodyPr/>
          <a:lstStyle/>
          <a:p>
            <a:fld id="{B6F15528-21DE-4FAA-801E-634DDDAF4B2B}" type="slidenum">
              <a:rPr lang="en-US" smtClean="0"/>
              <a:pPr/>
              <a:t>51</a:t>
            </a:fld>
            <a:endParaRPr lang="en-US"/>
          </a:p>
        </p:txBody>
      </p:sp>
      <p:sp>
        <p:nvSpPr>
          <p:cNvPr id="10" name="Title 1"/>
          <p:cNvSpPr>
            <a:spLocks noGrp="1"/>
          </p:cNvSpPr>
          <p:nvPr>
            <p:ph type="title"/>
          </p:nvPr>
        </p:nvSpPr>
        <p:spPr/>
        <p:txBody>
          <a:bodyPr/>
          <a:lstStyle/>
          <a:p>
            <a:r>
              <a:rPr lang="en-US" dirty="0">
                <a:solidFill>
                  <a:schemeClr val="tx1"/>
                </a:solidFill>
                <a:latin typeface="Times New Roman" panose="02020603050405020304" pitchFamily="18" charset="0"/>
                <a:cs typeface="Times New Roman" panose="02020603050405020304" pitchFamily="18" charset="0"/>
              </a:rPr>
              <a:t>craniosynostosis</a:t>
            </a:r>
          </a:p>
        </p:txBody>
      </p:sp>
    </p:spTree>
    <p:extLst>
      <p:ext uri="{BB962C8B-B14F-4D97-AF65-F5344CB8AC3E}">
        <p14:creationId xmlns:p14="http://schemas.microsoft.com/office/powerpoint/2010/main" val="333238728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14300" indent="0">
              <a:buNone/>
            </a:pPr>
            <a:r>
              <a:rPr lang="en-US" dirty="0">
                <a:solidFill>
                  <a:schemeClr val="tx1"/>
                </a:solidFill>
                <a:latin typeface="Times New Roman" panose="02020603050405020304" pitchFamily="18" charset="0"/>
                <a:cs typeface="Times New Roman" panose="02020603050405020304" pitchFamily="18" charset="0"/>
              </a:rPr>
              <a:t>At the same time, premature closure of all sutures - </a:t>
            </a:r>
            <a:r>
              <a:rPr lang="en-US" dirty="0">
                <a:solidFill>
                  <a:srgbClr val="FF0000"/>
                </a:solidFill>
                <a:latin typeface="Times New Roman" panose="02020603050405020304" pitchFamily="18" charset="0"/>
                <a:cs typeface="Times New Roman" panose="02020603050405020304" pitchFamily="18" charset="0"/>
              </a:rPr>
              <a:t>microcephaly</a:t>
            </a:r>
          </a:p>
          <a:p>
            <a:pPr marL="114300" indent="0">
              <a:buNone/>
            </a:pPr>
            <a:endParaRPr lang="en-US" dirty="0">
              <a:solidFill>
                <a:schemeClr val="tx1"/>
              </a:solidFill>
              <a:latin typeface="Times New Roman" panose="02020603050405020304" pitchFamily="18" charset="0"/>
              <a:cs typeface="Times New Roman" panose="02020603050405020304" pitchFamily="18" charset="0"/>
            </a:endParaRPr>
          </a:p>
          <a:p>
            <a:pPr marL="114300" indent="0">
              <a:buNone/>
            </a:pPr>
            <a:r>
              <a:rPr lang="en-US" dirty="0">
                <a:solidFill>
                  <a:schemeClr val="tx1"/>
                </a:solidFill>
                <a:latin typeface="Times New Roman" panose="02020603050405020304" pitchFamily="18" charset="0"/>
                <a:cs typeface="Times New Roman" panose="02020603050405020304" pitchFamily="18" charset="0"/>
              </a:rPr>
              <a:t>Normal-sized face (characteristic disproportion with flattened nape and wrinkled forehead)</a:t>
            </a:r>
          </a:p>
          <a:p>
            <a:pPr marL="114300" indent="0">
              <a:buNone/>
            </a:pPr>
            <a:r>
              <a:rPr lang="en-US" dirty="0">
                <a:solidFill>
                  <a:schemeClr val="tx1"/>
                </a:solidFill>
                <a:latin typeface="Times New Roman" panose="02020603050405020304" pitchFamily="18" charset="0"/>
                <a:cs typeface="Times New Roman" panose="02020603050405020304" pitchFamily="18" charset="0"/>
              </a:rPr>
              <a:t>Increase in ICP, compression of </a:t>
            </a:r>
            <a:r>
              <a:rPr lang="sr-Latn-RS" dirty="0">
                <a:solidFill>
                  <a:schemeClr val="tx1"/>
                </a:solidFill>
                <a:latin typeface="Times New Roman" panose="02020603050405020304" pitchFamily="18" charset="0"/>
                <a:cs typeface="Times New Roman" panose="02020603050405020304" pitchFamily="18" charset="0"/>
              </a:rPr>
              <a:t>optic</a:t>
            </a:r>
            <a:r>
              <a:rPr lang="en-US" dirty="0">
                <a:solidFill>
                  <a:schemeClr val="tx1"/>
                </a:solidFill>
                <a:latin typeface="Times New Roman" panose="02020603050405020304" pitchFamily="18" charset="0"/>
                <a:cs typeface="Times New Roman" panose="02020603050405020304" pitchFamily="18" charset="0"/>
              </a:rPr>
              <a:t> and acoustic nerves, early mental retardation</a:t>
            </a:r>
          </a:p>
        </p:txBody>
      </p:sp>
      <p:sp>
        <p:nvSpPr>
          <p:cNvPr id="5" name="Slide Number Placeholder 4"/>
          <p:cNvSpPr>
            <a:spLocks noGrp="1"/>
          </p:cNvSpPr>
          <p:nvPr>
            <p:ph type="sldNum" sz="quarter" idx="12"/>
          </p:nvPr>
        </p:nvSpPr>
        <p:spPr/>
        <p:txBody>
          <a:bodyPr/>
          <a:lstStyle/>
          <a:p>
            <a:fld id="{B6F15528-21DE-4FAA-801E-634DDDAF4B2B}" type="slidenum">
              <a:rPr lang="en-US" smtClean="0"/>
              <a:pPr/>
              <a:t>52</a:t>
            </a:fld>
            <a:endParaRPr lang="en-US"/>
          </a:p>
        </p:txBody>
      </p:sp>
      <p:sp>
        <p:nvSpPr>
          <p:cNvPr id="2" name="Title 1">
            <a:extLst>
              <a:ext uri="{FF2B5EF4-FFF2-40B4-BE49-F238E27FC236}">
                <a16:creationId xmlns:a16="http://schemas.microsoft.com/office/drawing/2014/main" id="{7D33A94C-EA68-0477-8441-93A561EA7773}"/>
              </a:ext>
            </a:extLst>
          </p:cNvPr>
          <p:cNvSpPr>
            <a:spLocks noGrp="1"/>
          </p:cNvSpPr>
          <p:nvPr>
            <p:ph type="title"/>
          </p:nvPr>
        </p:nvSpPr>
        <p:spPr>
          <a:xfrm>
            <a:off x="425450" y="407988"/>
            <a:ext cx="8261350" cy="1039812"/>
          </a:xfrm>
        </p:spPr>
        <p:txBody>
          <a:bodyPr/>
          <a:lstStyle/>
          <a:p>
            <a:r>
              <a:rPr lang="en-US" dirty="0">
                <a:solidFill>
                  <a:schemeClr val="tx1"/>
                </a:solidFill>
                <a:latin typeface="Times New Roman" panose="02020603050405020304" pitchFamily="18" charset="0"/>
                <a:cs typeface="Times New Roman" panose="02020603050405020304" pitchFamily="18" charset="0"/>
              </a:rPr>
              <a:t>craniosynostosis</a:t>
            </a:r>
          </a:p>
        </p:txBody>
      </p:sp>
    </p:spTree>
    <p:extLst>
      <p:ext uri="{BB962C8B-B14F-4D97-AF65-F5344CB8AC3E}">
        <p14:creationId xmlns:p14="http://schemas.microsoft.com/office/powerpoint/2010/main" val="4018775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53</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838200"/>
            <a:ext cx="7010400" cy="5385619"/>
          </a:xfrm>
          <a:prstGeom prst="rect">
            <a:avLst/>
          </a:prstGeom>
        </p:spPr>
      </p:pic>
    </p:spTree>
    <p:extLst>
      <p:ext uri="{BB962C8B-B14F-4D97-AF65-F5344CB8AC3E}">
        <p14:creationId xmlns:p14="http://schemas.microsoft.com/office/powerpoint/2010/main" val="42879972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Sagittal synostosis (</a:t>
            </a:r>
            <a:r>
              <a:rPr lang="en-US" dirty="0">
                <a:solidFill>
                  <a:srgbClr val="FF0000"/>
                </a:solidFill>
                <a:latin typeface="Times New Roman" panose="02020603050405020304" pitchFamily="18" charset="0"/>
                <a:cs typeface="Times New Roman" panose="02020603050405020304" pitchFamily="18" charset="0"/>
              </a:rPr>
              <a:t>dolichocephaly</a:t>
            </a:r>
            <a:r>
              <a:rPr lang="en-US" dirty="0">
                <a:solidFill>
                  <a:schemeClr val="tx1"/>
                </a:solidFill>
                <a:latin typeface="Times New Roman" panose="02020603050405020304" pitchFamily="18" charset="0"/>
                <a:cs typeface="Times New Roman" panose="02020603050405020304" pitchFamily="18" charset="0"/>
              </a:rPr>
              <a:t>): the anteroposterior diameter is increased, the most common disorder, present at birth, the neurological findings are normal</a:t>
            </a:r>
            <a:endParaRPr lang="en-US" dirty="0">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54</a:t>
            </a:fld>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6600" y="3384755"/>
            <a:ext cx="2446303" cy="2667000"/>
          </a:xfrm>
          <a:prstGeom prst="rect">
            <a:avLst/>
          </a:prstGeom>
        </p:spPr>
      </p:pic>
      <p:sp>
        <p:nvSpPr>
          <p:cNvPr id="10" name="Title 1">
            <a:extLst>
              <a:ext uri="{FF2B5EF4-FFF2-40B4-BE49-F238E27FC236}">
                <a16:creationId xmlns:a16="http://schemas.microsoft.com/office/drawing/2014/main" id="{59DED335-945F-8492-D889-39BF4BF81994}"/>
              </a:ext>
            </a:extLst>
          </p:cNvPr>
          <p:cNvSpPr>
            <a:spLocks noGrp="1"/>
          </p:cNvSpPr>
          <p:nvPr>
            <p:ph type="title"/>
          </p:nvPr>
        </p:nvSpPr>
        <p:spPr>
          <a:xfrm>
            <a:off x="426128" y="408372"/>
            <a:ext cx="8260672" cy="1039427"/>
          </a:xfrm>
        </p:spPr>
        <p:txBody>
          <a:bodyPr/>
          <a:lstStyle/>
          <a:p>
            <a:r>
              <a:rPr lang="en-US" dirty="0">
                <a:solidFill>
                  <a:schemeClr val="tx1"/>
                </a:solidFill>
                <a:latin typeface="Times New Roman" panose="02020603050405020304" pitchFamily="18" charset="0"/>
                <a:cs typeface="Times New Roman" panose="02020603050405020304" pitchFamily="18" charset="0"/>
              </a:rPr>
              <a:t>craniosynostosis</a:t>
            </a:r>
          </a:p>
        </p:txBody>
      </p:sp>
    </p:spTree>
    <p:extLst>
      <p:ext uri="{BB962C8B-B14F-4D97-AF65-F5344CB8AC3E}">
        <p14:creationId xmlns:p14="http://schemas.microsoft.com/office/powerpoint/2010/main" val="28384069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14300" indent="0">
              <a:buNone/>
            </a:pPr>
            <a:r>
              <a:rPr lang="en-US" dirty="0">
                <a:solidFill>
                  <a:schemeClr val="tx1"/>
                </a:solidFill>
                <a:latin typeface="Times New Roman" panose="02020603050405020304" pitchFamily="18" charset="0"/>
                <a:cs typeface="Times New Roman" panose="02020603050405020304" pitchFamily="18" charset="0"/>
              </a:rPr>
              <a:t>Coronary synostosis (</a:t>
            </a:r>
            <a:r>
              <a:rPr lang="en-US" dirty="0">
                <a:solidFill>
                  <a:srgbClr val="FF0000"/>
                </a:solidFill>
                <a:latin typeface="Times New Roman" panose="02020603050405020304" pitchFamily="18" charset="0"/>
                <a:cs typeface="Times New Roman" panose="02020603050405020304" pitchFamily="18" charset="0"/>
              </a:rPr>
              <a:t>brachycephaly</a:t>
            </a:r>
            <a:r>
              <a:rPr lang="en-US" dirty="0">
                <a:solidFill>
                  <a:schemeClr val="tx1"/>
                </a:solidFill>
                <a:latin typeface="Times New Roman" panose="02020603050405020304" pitchFamily="18" charset="0"/>
                <a:cs typeface="Times New Roman" panose="02020603050405020304" pitchFamily="18" charset="0"/>
              </a:rPr>
              <a:t>): the head is expanded laterally and has a high cranial vault. The forehead and the back of the head are buried. Proptosis, strabismus, stagnant papilla, optic nerve atrophy.</a:t>
            </a:r>
            <a:endParaRPr lang="en-US" dirty="0">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55</a:t>
            </a:fld>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12175" y="3429000"/>
            <a:ext cx="2880320" cy="2963664"/>
          </a:xfrm>
          <a:prstGeom prst="rect">
            <a:avLst/>
          </a:prstGeom>
        </p:spPr>
      </p:pic>
      <p:sp>
        <p:nvSpPr>
          <p:cNvPr id="9" name="Title 1">
            <a:extLst>
              <a:ext uri="{FF2B5EF4-FFF2-40B4-BE49-F238E27FC236}">
                <a16:creationId xmlns:a16="http://schemas.microsoft.com/office/drawing/2014/main" id="{B11ADD68-E5B3-E21D-8729-288AD85DE0FD}"/>
              </a:ext>
            </a:extLst>
          </p:cNvPr>
          <p:cNvSpPr>
            <a:spLocks noGrp="1"/>
          </p:cNvSpPr>
          <p:nvPr>
            <p:ph type="title"/>
          </p:nvPr>
        </p:nvSpPr>
        <p:spPr>
          <a:xfrm>
            <a:off x="426128" y="408372"/>
            <a:ext cx="8260672" cy="1039427"/>
          </a:xfrm>
        </p:spPr>
        <p:txBody>
          <a:bodyPr/>
          <a:lstStyle/>
          <a:p>
            <a:r>
              <a:rPr lang="en-US" dirty="0">
                <a:solidFill>
                  <a:schemeClr val="tx1"/>
                </a:solidFill>
                <a:latin typeface="Times New Roman" panose="02020603050405020304" pitchFamily="18" charset="0"/>
                <a:cs typeface="Times New Roman" panose="02020603050405020304" pitchFamily="18" charset="0"/>
              </a:rPr>
              <a:t>craniosynostosis</a:t>
            </a:r>
          </a:p>
        </p:txBody>
      </p:sp>
    </p:spTree>
    <p:extLst>
      <p:ext uri="{BB962C8B-B14F-4D97-AF65-F5344CB8AC3E}">
        <p14:creationId xmlns:p14="http://schemas.microsoft.com/office/powerpoint/2010/main" val="283840698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chemeClr val="tx1"/>
                </a:solidFill>
                <a:latin typeface="Times New Roman" panose="02020603050405020304" pitchFamily="18" charset="0"/>
                <a:cs typeface="Times New Roman" panose="02020603050405020304" pitchFamily="18" charset="0"/>
              </a:rPr>
              <a:t>Inborn errors of metabolism</a:t>
            </a:r>
          </a:p>
        </p:txBody>
      </p:sp>
      <p:sp>
        <p:nvSpPr>
          <p:cNvPr id="3" name="Content Placeholder 2"/>
          <p:cNvSpPr>
            <a:spLocks noGrp="1"/>
          </p:cNvSpPr>
          <p:nvPr>
            <p:ph idx="1"/>
          </p:nvPr>
        </p:nvSpPr>
        <p:spPr>
          <a:xfrm>
            <a:off x="457200" y="1752600"/>
            <a:ext cx="8229600" cy="4724400"/>
          </a:xfrm>
        </p:spPr>
        <p:txBody>
          <a:bodyPr/>
          <a:lstStyle/>
          <a:p>
            <a:pPr marL="114300" indent="0">
              <a:buNone/>
            </a:pPr>
            <a:r>
              <a:rPr lang="en-US" dirty="0">
                <a:solidFill>
                  <a:schemeClr val="tx1"/>
                </a:solidFill>
                <a:latin typeface="Times New Roman" panose="02020603050405020304" pitchFamily="18" charset="0"/>
                <a:cs typeface="Times New Roman" panose="02020603050405020304" pitchFamily="18" charset="0"/>
              </a:rPr>
              <a:t>The disease is caused by the accumulation of a toxic metabolite or by the lack of a metabolic product necessary to maintain normal cellular functions</a:t>
            </a:r>
          </a:p>
          <a:p>
            <a:pPr marL="114300" indent="0">
              <a:buNone/>
            </a:pPr>
            <a:r>
              <a:rPr lang="en-US" dirty="0">
                <a:solidFill>
                  <a:schemeClr val="tx1"/>
                </a:solidFill>
                <a:latin typeface="Times New Roman" panose="02020603050405020304" pitchFamily="18" charset="0"/>
                <a:cs typeface="Times New Roman" panose="02020603050405020304" pitchFamily="18" charset="0"/>
              </a:rPr>
              <a:t>They often have a progressive course and only some depend on the introduction of special food</a:t>
            </a:r>
          </a:p>
          <a:p>
            <a:pPr marL="114300" indent="0">
              <a:buNone/>
            </a:pPr>
            <a:r>
              <a:rPr lang="en-US" dirty="0">
                <a:solidFill>
                  <a:schemeClr val="tx1"/>
                </a:solidFill>
                <a:latin typeface="Times New Roman" panose="02020603050405020304" pitchFamily="18" charset="0"/>
                <a:cs typeface="Times New Roman" panose="02020603050405020304" pitchFamily="18" charset="0"/>
              </a:rPr>
              <a:t>They are most often inherited in an autosomal recessive manner. Early diagnosis and treatment can affect the course of the disease and the quality of life</a:t>
            </a:r>
          </a:p>
        </p:txBody>
      </p:sp>
      <p:sp>
        <p:nvSpPr>
          <p:cNvPr id="5" name="Slide Number Placeholder 4"/>
          <p:cNvSpPr>
            <a:spLocks noGrp="1"/>
          </p:cNvSpPr>
          <p:nvPr>
            <p:ph type="sldNum" sz="quarter" idx="12"/>
          </p:nvPr>
        </p:nvSpPr>
        <p:spPr/>
        <p:txBody>
          <a:bodyPr/>
          <a:lstStyle/>
          <a:p>
            <a:fld id="{B6F15528-21DE-4FAA-801E-634DDDAF4B2B}" type="slidenum">
              <a:rPr lang="en-US" smtClean="0"/>
              <a:pPr/>
              <a:t>56</a:t>
            </a:fld>
            <a:endParaRPr lang="en-US"/>
          </a:p>
        </p:txBody>
      </p:sp>
    </p:spTree>
    <p:extLst>
      <p:ext uri="{BB962C8B-B14F-4D97-AF65-F5344CB8AC3E}">
        <p14:creationId xmlns:p14="http://schemas.microsoft.com/office/powerpoint/2010/main" val="65959409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3776" y="1628902"/>
            <a:ext cx="8229600" cy="4724400"/>
          </a:xfrm>
        </p:spPr>
        <p:txBody>
          <a:bodyPr/>
          <a:lstStyle/>
          <a:p>
            <a:pPr marL="114300" indent="0">
              <a:buNone/>
            </a:pPr>
            <a:r>
              <a:rPr lang="en-US" dirty="0">
                <a:solidFill>
                  <a:schemeClr val="tx1"/>
                </a:solidFill>
                <a:latin typeface="Times New Roman" panose="02020603050405020304" pitchFamily="18" charset="0"/>
                <a:cs typeface="Times New Roman" panose="02020603050405020304" pitchFamily="18" charset="0"/>
              </a:rPr>
              <a:t>Basic clinical characteristics of inborn errors of metabolism of the nervous system:</a:t>
            </a:r>
          </a:p>
          <a:p>
            <a:pPr marL="114300" indent="0">
              <a:buNone/>
            </a:pPr>
            <a:r>
              <a:rPr lang="en-US" dirty="0">
                <a:solidFill>
                  <a:schemeClr val="tx1"/>
                </a:solidFill>
                <a:latin typeface="Times New Roman" panose="02020603050405020304" pitchFamily="18" charset="0"/>
                <a:cs typeface="Times New Roman" panose="02020603050405020304" pitchFamily="18" charset="0"/>
              </a:rPr>
              <a:t>Disorders of muscle tone</a:t>
            </a:r>
          </a:p>
          <a:p>
            <a:pPr marL="114300" indent="0">
              <a:buNone/>
            </a:pPr>
            <a:r>
              <a:rPr lang="en-US" dirty="0">
                <a:solidFill>
                  <a:schemeClr val="tx1"/>
                </a:solidFill>
                <a:latin typeface="Times New Roman" panose="02020603050405020304" pitchFamily="18" charset="0"/>
                <a:cs typeface="Times New Roman" panose="02020603050405020304" pitchFamily="18" charset="0"/>
              </a:rPr>
              <a:t>Involuntary movements</a:t>
            </a:r>
          </a:p>
          <a:p>
            <a:pPr marL="114300" indent="0">
              <a:buNone/>
            </a:pPr>
            <a:r>
              <a:rPr lang="en-US" dirty="0">
                <a:solidFill>
                  <a:schemeClr val="tx1"/>
                </a:solidFill>
                <a:latin typeface="Times New Roman" panose="02020603050405020304" pitchFamily="18" charset="0"/>
                <a:cs typeface="Times New Roman" panose="02020603050405020304" pitchFamily="18" charset="0"/>
              </a:rPr>
              <a:t>Epileptic seizures</a:t>
            </a:r>
          </a:p>
          <a:p>
            <a:pPr marL="114300" indent="0">
              <a:buNone/>
            </a:pPr>
            <a:r>
              <a:rPr lang="en-US" dirty="0">
                <a:solidFill>
                  <a:schemeClr val="tx1"/>
                </a:solidFill>
                <a:latin typeface="Times New Roman" panose="02020603050405020304" pitchFamily="18" charset="0"/>
                <a:cs typeface="Times New Roman" panose="02020603050405020304" pitchFamily="18" charset="0"/>
              </a:rPr>
              <a:t>Ataxia</a:t>
            </a:r>
          </a:p>
          <a:p>
            <a:pPr marL="114300" indent="0">
              <a:buNone/>
            </a:pPr>
            <a:r>
              <a:rPr lang="en-US" dirty="0">
                <a:solidFill>
                  <a:schemeClr val="tx1"/>
                </a:solidFill>
                <a:latin typeface="Times New Roman" panose="02020603050405020304" pitchFamily="18" charset="0"/>
                <a:cs typeface="Times New Roman" panose="02020603050405020304" pitchFamily="18" charset="0"/>
              </a:rPr>
              <a:t>Violation of intelligence and intellectual functions</a:t>
            </a:r>
          </a:p>
          <a:p>
            <a:pPr marL="114300" indent="0">
              <a:buNone/>
            </a:pPr>
            <a:r>
              <a:rPr lang="en-US" dirty="0">
                <a:solidFill>
                  <a:schemeClr val="tx1"/>
                </a:solidFill>
                <a:latin typeface="Times New Roman" panose="02020603050405020304" pitchFamily="18" charset="0"/>
                <a:cs typeface="Times New Roman" panose="02020603050405020304" pitchFamily="18" charset="0"/>
              </a:rPr>
              <a:t>Signs of damage to the peripheral nervous system</a:t>
            </a:r>
          </a:p>
          <a:p>
            <a:pPr marL="114300" indent="0">
              <a:buNone/>
            </a:pPr>
            <a:r>
              <a:rPr lang="en-US" dirty="0">
                <a:solidFill>
                  <a:schemeClr val="tx1"/>
                </a:solidFill>
                <a:latin typeface="Times New Roman" panose="02020603050405020304" pitchFamily="18" charset="0"/>
                <a:cs typeface="Times New Roman" panose="02020603050405020304" pitchFamily="18" charset="0"/>
              </a:rPr>
              <a:t>The following disorders are often associated: pigmentary retinopathy, deafness, skeletal anomalies, changes in the skin, nails, teeth, damage to visceral organs</a:t>
            </a:r>
          </a:p>
        </p:txBody>
      </p:sp>
      <p:sp>
        <p:nvSpPr>
          <p:cNvPr id="5" name="Slide Number Placeholder 4"/>
          <p:cNvSpPr>
            <a:spLocks noGrp="1"/>
          </p:cNvSpPr>
          <p:nvPr>
            <p:ph type="sldNum" sz="quarter" idx="12"/>
          </p:nvPr>
        </p:nvSpPr>
        <p:spPr/>
        <p:txBody>
          <a:bodyPr/>
          <a:lstStyle/>
          <a:p>
            <a:fld id="{B6F15528-21DE-4FAA-801E-634DDDAF4B2B}" type="slidenum">
              <a:rPr lang="en-US" smtClean="0"/>
              <a:pPr/>
              <a:t>57</a:t>
            </a:fld>
            <a:endParaRPr lang="en-US"/>
          </a:p>
        </p:txBody>
      </p:sp>
      <p:sp>
        <p:nvSpPr>
          <p:cNvPr id="6" name="Title 1">
            <a:extLst>
              <a:ext uri="{FF2B5EF4-FFF2-40B4-BE49-F238E27FC236}">
                <a16:creationId xmlns:a16="http://schemas.microsoft.com/office/drawing/2014/main" id="{AE8D5A1C-8699-9A3A-14EB-0B3459AF8ECA}"/>
              </a:ext>
            </a:extLst>
          </p:cNvPr>
          <p:cNvSpPr>
            <a:spLocks noGrp="1"/>
          </p:cNvSpPr>
          <p:nvPr>
            <p:ph type="title"/>
          </p:nvPr>
        </p:nvSpPr>
        <p:spPr>
          <a:xfrm>
            <a:off x="425450" y="407988"/>
            <a:ext cx="8261350" cy="1039812"/>
          </a:xfrm>
        </p:spPr>
        <p:txBody>
          <a:bodyPr>
            <a:normAutofit/>
          </a:bodyPr>
          <a:lstStyle/>
          <a:p>
            <a:r>
              <a:rPr lang="en-US" dirty="0">
                <a:solidFill>
                  <a:schemeClr val="tx1"/>
                </a:solidFill>
                <a:latin typeface="Times New Roman" panose="02020603050405020304" pitchFamily="18" charset="0"/>
                <a:cs typeface="Times New Roman" panose="02020603050405020304" pitchFamily="18" charset="0"/>
              </a:rPr>
              <a:t>Inborn errors of metabolism</a:t>
            </a:r>
          </a:p>
        </p:txBody>
      </p:sp>
    </p:spTree>
    <p:extLst>
      <p:ext uri="{BB962C8B-B14F-4D97-AF65-F5344CB8AC3E}">
        <p14:creationId xmlns:p14="http://schemas.microsoft.com/office/powerpoint/2010/main" val="203271224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52600"/>
            <a:ext cx="8229600" cy="4724400"/>
          </a:xfrm>
        </p:spPr>
        <p:txBody>
          <a:bodyPr/>
          <a:lstStyle/>
          <a:p>
            <a:pPr marL="114300" indent="0" algn="ctr">
              <a:buNone/>
            </a:pPr>
            <a:r>
              <a:rPr lang="en-US" dirty="0">
                <a:solidFill>
                  <a:schemeClr val="tx1"/>
                </a:solidFill>
                <a:latin typeface="Times New Roman" panose="02020603050405020304" pitchFamily="18" charset="0"/>
                <a:cs typeface="Times New Roman" panose="02020603050405020304" pitchFamily="18" charset="0"/>
              </a:rPr>
              <a:t>Diagnostic approach</a:t>
            </a:r>
            <a:endParaRPr lang="sr-Latn-RS"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Specific laboratory tests</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Ophthalmological findings (cataract, optic atrophy, retinopathy, cherry-colored spot on the macula)</a:t>
            </a:r>
          </a:p>
          <a:p>
            <a:pPr marL="114300" indent="0" algn="just">
              <a:buNone/>
            </a:pPr>
            <a:r>
              <a:rPr lang="sr-Latn-RS" dirty="0">
                <a:solidFill>
                  <a:schemeClr val="tx1"/>
                </a:solidFill>
                <a:latin typeface="Times New Roman" panose="02020603050405020304" pitchFamily="18" charset="0"/>
                <a:cs typeface="Times New Roman" panose="02020603050405020304" pitchFamily="18" charset="0"/>
              </a:rPr>
              <a:t>B</a:t>
            </a:r>
            <a:r>
              <a:rPr lang="en-US" dirty="0">
                <a:solidFill>
                  <a:schemeClr val="tx1"/>
                </a:solidFill>
                <a:latin typeface="Times New Roman" panose="02020603050405020304" pitchFamily="18" charset="0"/>
                <a:cs typeface="Times New Roman" panose="02020603050405020304" pitchFamily="18" charset="0"/>
              </a:rPr>
              <a:t>rain</a:t>
            </a:r>
            <a:r>
              <a:rPr lang="sr-Latn-RS" dirty="0">
                <a:solidFill>
                  <a:schemeClr val="tx1"/>
                </a:solidFill>
                <a:latin typeface="Times New Roman" panose="02020603050405020304" pitchFamily="18" charset="0"/>
                <a:cs typeface="Times New Roman" panose="02020603050405020304" pitchFamily="18" charset="0"/>
              </a:rPr>
              <a:t> MRI</a:t>
            </a:r>
            <a:endParaRPr lang="en-US"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Pathohistological tissue examination</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Molecular genetic tests</a:t>
            </a:r>
          </a:p>
        </p:txBody>
      </p:sp>
      <p:sp>
        <p:nvSpPr>
          <p:cNvPr id="5" name="Slide Number Placeholder 4"/>
          <p:cNvSpPr>
            <a:spLocks noGrp="1"/>
          </p:cNvSpPr>
          <p:nvPr>
            <p:ph type="sldNum" sz="quarter" idx="12"/>
          </p:nvPr>
        </p:nvSpPr>
        <p:spPr/>
        <p:txBody>
          <a:bodyPr/>
          <a:lstStyle/>
          <a:p>
            <a:fld id="{B6F15528-21DE-4FAA-801E-634DDDAF4B2B}" type="slidenum">
              <a:rPr lang="en-US" smtClean="0"/>
              <a:pPr/>
              <a:t>58</a:t>
            </a:fld>
            <a:endParaRPr lang="en-US"/>
          </a:p>
        </p:txBody>
      </p:sp>
      <p:sp>
        <p:nvSpPr>
          <p:cNvPr id="6" name="Title 1">
            <a:extLst>
              <a:ext uri="{FF2B5EF4-FFF2-40B4-BE49-F238E27FC236}">
                <a16:creationId xmlns:a16="http://schemas.microsoft.com/office/drawing/2014/main" id="{3C65FC3E-79D3-8B2F-D2F3-59C0AC0A65E7}"/>
              </a:ext>
            </a:extLst>
          </p:cNvPr>
          <p:cNvSpPr>
            <a:spLocks noGrp="1"/>
          </p:cNvSpPr>
          <p:nvPr>
            <p:ph type="title"/>
          </p:nvPr>
        </p:nvSpPr>
        <p:spPr>
          <a:xfrm>
            <a:off x="425450" y="407988"/>
            <a:ext cx="8261350" cy="1039812"/>
          </a:xfrm>
        </p:spPr>
        <p:txBody>
          <a:bodyPr>
            <a:normAutofit/>
          </a:bodyPr>
          <a:lstStyle/>
          <a:p>
            <a:r>
              <a:rPr lang="en-US" dirty="0">
                <a:solidFill>
                  <a:schemeClr val="tx1"/>
                </a:solidFill>
                <a:latin typeface="Times New Roman" panose="02020603050405020304" pitchFamily="18" charset="0"/>
                <a:cs typeface="Times New Roman" panose="02020603050405020304" pitchFamily="18" charset="0"/>
              </a:rPr>
              <a:t>Inborn errors of metabolism</a:t>
            </a:r>
          </a:p>
        </p:txBody>
      </p:sp>
    </p:spTree>
    <p:extLst>
      <p:ext uri="{BB962C8B-B14F-4D97-AF65-F5344CB8AC3E}">
        <p14:creationId xmlns:p14="http://schemas.microsoft.com/office/powerpoint/2010/main" val="350509456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52600"/>
            <a:ext cx="8229600" cy="4724400"/>
          </a:xfrm>
        </p:spPr>
        <p:txBody>
          <a:bodyPr/>
          <a:lstStyle/>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Lysosomal storage diseases</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Paroxysmal disorders</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Congenital disorders of glycosylation</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Disorders of cholesterol synthesis</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Aminoaciduria, organic aciduria</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Hyperammonemia</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Lactic acidosis</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Energy metabolism disorders (glycogen storage diseases, </a:t>
            </a:r>
            <a:r>
              <a:rPr lang="en-US" dirty="0" err="1">
                <a:solidFill>
                  <a:schemeClr val="tx1"/>
                </a:solidFill>
                <a:latin typeface="Times New Roman" panose="02020603050405020304" pitchFamily="18" charset="0"/>
                <a:cs typeface="Times New Roman" panose="02020603050405020304" pitchFamily="18" charset="0"/>
              </a:rPr>
              <a:t>glyconeogenesis</a:t>
            </a:r>
            <a:r>
              <a:rPr lang="en-US" dirty="0">
                <a:solidFill>
                  <a:schemeClr val="tx1"/>
                </a:solidFill>
                <a:latin typeface="Times New Roman" panose="02020603050405020304" pitchFamily="18" charset="0"/>
                <a:cs typeface="Times New Roman" panose="02020603050405020304" pitchFamily="18" charset="0"/>
              </a:rPr>
              <a:t> disorders, fatty acid oxidation disorders, ketogenesis and </a:t>
            </a:r>
            <a:r>
              <a:rPr lang="en-US" dirty="0" err="1">
                <a:solidFill>
                  <a:schemeClr val="tx1"/>
                </a:solidFill>
                <a:latin typeface="Times New Roman" panose="02020603050405020304" pitchFamily="18" charset="0"/>
                <a:cs typeface="Times New Roman" panose="02020603050405020304" pitchFamily="18" charset="0"/>
              </a:rPr>
              <a:t>ketolysis</a:t>
            </a:r>
            <a:r>
              <a:rPr lang="en-US" dirty="0">
                <a:solidFill>
                  <a:schemeClr val="tx1"/>
                </a:solidFill>
                <a:latin typeface="Times New Roman" panose="02020603050405020304" pitchFamily="18" charset="0"/>
                <a:cs typeface="Times New Roman" panose="02020603050405020304" pitchFamily="18" charset="0"/>
              </a:rPr>
              <a:t> disorders, mitochondrial diseases)</a:t>
            </a:r>
          </a:p>
        </p:txBody>
      </p:sp>
      <p:sp>
        <p:nvSpPr>
          <p:cNvPr id="5" name="Slide Number Placeholder 4"/>
          <p:cNvSpPr>
            <a:spLocks noGrp="1"/>
          </p:cNvSpPr>
          <p:nvPr>
            <p:ph type="sldNum" sz="quarter" idx="12"/>
          </p:nvPr>
        </p:nvSpPr>
        <p:spPr/>
        <p:txBody>
          <a:bodyPr/>
          <a:lstStyle/>
          <a:p>
            <a:fld id="{B6F15528-21DE-4FAA-801E-634DDDAF4B2B}" type="slidenum">
              <a:rPr lang="en-US" smtClean="0"/>
              <a:pPr/>
              <a:t>59</a:t>
            </a:fld>
            <a:endParaRPr lang="en-US"/>
          </a:p>
        </p:txBody>
      </p:sp>
      <p:sp>
        <p:nvSpPr>
          <p:cNvPr id="6" name="Title 1">
            <a:extLst>
              <a:ext uri="{FF2B5EF4-FFF2-40B4-BE49-F238E27FC236}">
                <a16:creationId xmlns:a16="http://schemas.microsoft.com/office/drawing/2014/main" id="{48F8E02B-271A-A1E0-FA23-C8DD2E501056}"/>
              </a:ext>
            </a:extLst>
          </p:cNvPr>
          <p:cNvSpPr>
            <a:spLocks noGrp="1"/>
          </p:cNvSpPr>
          <p:nvPr>
            <p:ph type="title"/>
          </p:nvPr>
        </p:nvSpPr>
        <p:spPr>
          <a:xfrm>
            <a:off x="425450" y="407988"/>
            <a:ext cx="8261350" cy="1039812"/>
          </a:xfrm>
        </p:spPr>
        <p:txBody>
          <a:bodyPr>
            <a:normAutofit/>
          </a:bodyPr>
          <a:lstStyle/>
          <a:p>
            <a:r>
              <a:rPr lang="en-US" dirty="0">
                <a:solidFill>
                  <a:schemeClr val="tx1"/>
                </a:solidFill>
                <a:latin typeface="Times New Roman" panose="02020603050405020304" pitchFamily="18" charset="0"/>
                <a:cs typeface="Times New Roman" panose="02020603050405020304" pitchFamily="18" charset="0"/>
              </a:rPr>
              <a:t>Inborn errors of metabolism</a:t>
            </a:r>
          </a:p>
        </p:txBody>
      </p:sp>
    </p:spTree>
    <p:extLst>
      <p:ext uri="{BB962C8B-B14F-4D97-AF65-F5344CB8AC3E}">
        <p14:creationId xmlns:p14="http://schemas.microsoft.com/office/powerpoint/2010/main" val="13658813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solidFill>
                  <a:schemeClr val="tx1"/>
                </a:solidFill>
                <a:latin typeface="Times New Roman" panose="02020603050405020304" pitchFamily="18" charset="0"/>
                <a:cs typeface="Times New Roman" panose="02020603050405020304" pitchFamily="18" charset="0"/>
              </a:rPr>
              <a:t>Development of manipulative abilities</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1828800"/>
            <a:ext cx="8229600" cy="4297364"/>
          </a:xfrm>
        </p:spPr>
        <p:txBody>
          <a:bodyPr>
            <a:normAutofit/>
          </a:bodyPr>
          <a:lstStyle/>
          <a:p>
            <a:pPr marL="0" indent="0" algn="ctr">
              <a:buNone/>
            </a:pPr>
            <a:endParaRPr lang="en-US" sz="2400" dirty="0"/>
          </a:p>
        </p:txBody>
      </p:sp>
      <p:sp>
        <p:nvSpPr>
          <p:cNvPr id="5" name="Slide Number Placeholder 4"/>
          <p:cNvSpPr>
            <a:spLocks noGrp="1"/>
          </p:cNvSpPr>
          <p:nvPr>
            <p:ph type="sldNum" sz="quarter" idx="12"/>
          </p:nvPr>
        </p:nvSpPr>
        <p:spPr/>
        <p:txBody>
          <a:bodyPr/>
          <a:lstStyle/>
          <a:p>
            <a:fld id="{407108C3-BB08-4ECC-A2D9-2E02EB16B128}" type="slidenum">
              <a:rPr lang="en-US" smtClean="0"/>
              <a:t>6</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2350831911"/>
              </p:ext>
            </p:extLst>
          </p:nvPr>
        </p:nvGraphicFramePr>
        <p:xfrm>
          <a:off x="457200" y="1752600"/>
          <a:ext cx="8305800" cy="4476020"/>
        </p:xfrm>
        <a:graphic>
          <a:graphicData uri="http://schemas.openxmlformats.org/drawingml/2006/table">
            <a:tbl>
              <a:tblPr firstRow="1" bandRow="1">
                <a:tableStyleId>{073A0DAA-6AF3-43AB-8588-CEC1D06C72B9}</a:tableStyleId>
              </a:tblPr>
              <a:tblGrid>
                <a:gridCol w="5199878">
                  <a:extLst>
                    <a:ext uri="{9D8B030D-6E8A-4147-A177-3AD203B41FA5}">
                      <a16:colId xmlns:a16="http://schemas.microsoft.com/office/drawing/2014/main" val="20000"/>
                    </a:ext>
                  </a:extLst>
                </a:gridCol>
                <a:gridCol w="3105922">
                  <a:extLst>
                    <a:ext uri="{9D8B030D-6E8A-4147-A177-3AD203B41FA5}">
                      <a16:colId xmlns:a16="http://schemas.microsoft.com/office/drawing/2014/main" val="20001"/>
                    </a:ext>
                  </a:extLst>
                </a:gridCol>
              </a:tblGrid>
              <a:tr h="449742">
                <a:tc>
                  <a:txBody>
                    <a:bodyPr/>
                    <a:lstStyle/>
                    <a:p>
                      <a:pPr algn="ctr"/>
                      <a:endParaRPr lang="en-US" dirty="0">
                        <a:latin typeface="Times New Roman" panose="02020603050405020304" pitchFamily="18" charset="0"/>
                        <a:cs typeface="Times New Roman" panose="02020603050405020304" pitchFamily="18" charset="0"/>
                      </a:endParaRPr>
                    </a:p>
                  </a:txBody>
                  <a:tcPr/>
                </a:tc>
                <a:tc>
                  <a:txBody>
                    <a:bodyPr/>
                    <a:lstStyle/>
                    <a:p>
                      <a:pPr algn="ctr"/>
                      <a:r>
                        <a:rPr lang="sr-Latn-RS" dirty="0">
                          <a:latin typeface="Times New Roman" panose="02020603050405020304" pitchFamily="18" charset="0"/>
                          <a:cs typeface="Times New Roman" panose="02020603050405020304" pitchFamily="18" charset="0"/>
                        </a:rPr>
                        <a:t>Age</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0"/>
                  </a:ext>
                </a:extLst>
              </a:tr>
              <a:tr h="449742">
                <a:tc>
                  <a:txBody>
                    <a:bodyPr/>
                    <a:lstStyle/>
                    <a:p>
                      <a:pPr algn="ctr"/>
                      <a:r>
                        <a:rPr lang="en-US" dirty="0">
                          <a:latin typeface="Times New Roman" panose="02020603050405020304" pitchFamily="18" charset="0"/>
                          <a:cs typeface="Times New Roman" panose="02020603050405020304" pitchFamily="18" charset="0"/>
                        </a:rPr>
                        <a:t>Primitive reflex grasping</a:t>
                      </a:r>
                    </a:p>
                  </a:txBody>
                  <a:tcPr/>
                </a:tc>
                <a:tc>
                  <a:txBody>
                    <a:bodyPr/>
                    <a:lstStyle/>
                    <a:p>
                      <a:pPr algn="ctr"/>
                      <a:r>
                        <a:rPr lang="sr-Latn-RS" dirty="0">
                          <a:latin typeface="Times New Roman" panose="02020603050405020304" pitchFamily="18" charset="0"/>
                          <a:cs typeface="Times New Roman" panose="02020603050405020304" pitchFamily="18" charset="0"/>
                        </a:rPr>
                        <a:t>From 8. to 12. weeks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1"/>
                  </a:ext>
                </a:extLst>
              </a:tr>
              <a:tr h="449742">
                <a:tc>
                  <a:txBody>
                    <a:bodyPr/>
                    <a:lstStyle/>
                    <a:p>
                      <a:pPr algn="ctr"/>
                      <a:r>
                        <a:rPr lang="en-US" dirty="0">
                          <a:latin typeface="Times New Roman" panose="02020603050405020304" pitchFamily="18" charset="0"/>
                          <a:cs typeface="Times New Roman" panose="02020603050405020304" pitchFamily="18" charset="0"/>
                        </a:rPr>
                        <a:t>Willingly grasping the offered toy</a:t>
                      </a:r>
                    </a:p>
                  </a:txBody>
                  <a:tcPr/>
                </a:tc>
                <a:tc>
                  <a:txBody>
                    <a:bodyPr/>
                    <a:lstStyle/>
                    <a:p>
                      <a:pPr algn="ctr"/>
                      <a:r>
                        <a:rPr lang="sr-Latn-RS" dirty="0">
                          <a:latin typeface="Times New Roman" panose="02020603050405020304" pitchFamily="18" charset="0"/>
                          <a:cs typeface="Times New Roman" panose="02020603050405020304" pitchFamily="18" charset="0"/>
                        </a:rPr>
                        <a:t>4. months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2"/>
                  </a:ext>
                </a:extLst>
              </a:tr>
              <a:tr h="1241574">
                <a:tc>
                  <a:txBody>
                    <a:bodyPr/>
                    <a:lstStyle/>
                    <a:p>
                      <a:pPr algn="ctr"/>
                      <a:r>
                        <a:rPr lang="en-US" dirty="0">
                          <a:latin typeface="Times New Roman" panose="02020603050405020304" pitchFamily="18" charset="0"/>
                          <a:cs typeface="Times New Roman" panose="02020603050405020304" pitchFamily="18" charset="0"/>
                        </a:rPr>
                        <a:t>The child actively reaches for the object and accepts it with the ulnar side of the palm</a:t>
                      </a:r>
                    </a:p>
                  </a:txBody>
                  <a:tcPr/>
                </a:tc>
                <a:tc>
                  <a:txBody>
                    <a:bodyPr/>
                    <a:lstStyle/>
                    <a:p>
                      <a:pPr algn="ctr"/>
                      <a:r>
                        <a:rPr lang="sr-Latn-RS" dirty="0">
                          <a:latin typeface="Times New Roman" panose="02020603050405020304" pitchFamily="18" charset="0"/>
                          <a:cs typeface="Times New Roman" panose="02020603050405020304" pitchFamily="18" charset="0"/>
                        </a:rPr>
                        <a:t>5. months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3"/>
                  </a:ext>
                </a:extLst>
              </a:tr>
              <a:tr h="1108953">
                <a:tc>
                  <a:txBody>
                    <a:bodyPr/>
                    <a:lstStyle/>
                    <a:p>
                      <a:pPr algn="ctr"/>
                      <a:r>
                        <a:rPr lang="en-US" dirty="0">
                          <a:latin typeface="Times New Roman" panose="02020603050405020304" pitchFamily="18" charset="0"/>
                          <a:cs typeface="Times New Roman" panose="02020603050405020304" pitchFamily="18" charset="0"/>
                        </a:rPr>
                        <a:t>Grasps with the radial side of the palm and moves the object from one hand to the other</a:t>
                      </a:r>
                    </a:p>
                  </a:txBody>
                  <a:tcPr/>
                </a:tc>
                <a:tc>
                  <a:txBody>
                    <a:bodyPr/>
                    <a:lstStyle/>
                    <a:p>
                      <a:pPr algn="ctr"/>
                      <a:r>
                        <a:rPr lang="sr-Cyrl-RS" dirty="0">
                          <a:latin typeface="Times New Roman" panose="02020603050405020304" pitchFamily="18" charset="0"/>
                          <a:cs typeface="Times New Roman" panose="02020603050405020304" pitchFamily="18" charset="0"/>
                        </a:rPr>
                        <a:t>6-8. </a:t>
                      </a:r>
                      <a:r>
                        <a:rPr lang="sr-Latn-RS" dirty="0">
                          <a:latin typeface="Times New Roman" panose="02020603050405020304" pitchFamily="18" charset="0"/>
                          <a:cs typeface="Times New Roman" panose="02020603050405020304" pitchFamily="18" charset="0"/>
                        </a:rPr>
                        <a:t>months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4"/>
                  </a:ext>
                </a:extLst>
              </a:tr>
              <a:tr h="776267">
                <a:tc>
                  <a:txBody>
                    <a:bodyPr/>
                    <a:lstStyle/>
                    <a:p>
                      <a:pPr algn="ctr"/>
                      <a:r>
                        <a:rPr lang="en-US" dirty="0">
                          <a:latin typeface="Times New Roman" panose="02020603050405020304" pitchFamily="18" charset="0"/>
                          <a:cs typeface="Times New Roman" panose="02020603050405020304" pitchFamily="18" charset="0"/>
                        </a:rPr>
                        <a:t>Grips objects with the tip of the index finger and thumb /tweezer grip/</a:t>
                      </a:r>
                    </a:p>
                  </a:txBody>
                  <a:tcPr/>
                </a:tc>
                <a:tc>
                  <a:txBody>
                    <a:bodyPr/>
                    <a:lstStyle/>
                    <a:p>
                      <a:pPr algn="ctr"/>
                      <a:r>
                        <a:rPr lang="sr-Cyrl-RS" dirty="0">
                          <a:latin typeface="Times New Roman" panose="02020603050405020304" pitchFamily="18" charset="0"/>
                          <a:cs typeface="Times New Roman" panose="02020603050405020304" pitchFamily="18" charset="0"/>
                        </a:rPr>
                        <a:t>10</a:t>
                      </a:r>
                      <a:r>
                        <a:rPr lang="sr-Latn-RS" dirty="0">
                          <a:latin typeface="Times New Roman" panose="02020603050405020304" pitchFamily="18" charset="0"/>
                          <a:cs typeface="Times New Roman" panose="02020603050405020304" pitchFamily="18" charset="0"/>
                        </a:rPr>
                        <a:t>.</a:t>
                      </a:r>
                      <a:r>
                        <a:rPr lang="sr-Cyrl-RS" dirty="0">
                          <a:latin typeface="Times New Roman" panose="02020603050405020304" pitchFamily="18" charset="0"/>
                          <a:cs typeface="Times New Roman" panose="02020603050405020304" pitchFamily="18" charset="0"/>
                        </a:rPr>
                        <a:t> </a:t>
                      </a:r>
                      <a:r>
                        <a:rPr lang="sr-Latn-RS" dirty="0">
                          <a:latin typeface="Times New Roman" panose="02020603050405020304" pitchFamily="18" charset="0"/>
                          <a:cs typeface="Times New Roman" panose="02020603050405020304" pitchFamily="18" charset="0"/>
                        </a:rPr>
                        <a:t>months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54500313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chemeClr val="tx1"/>
                </a:solidFill>
                <a:latin typeface="Times New Roman" panose="02020603050405020304" pitchFamily="18" charset="0"/>
                <a:cs typeface="Times New Roman" panose="02020603050405020304" pitchFamily="18" charset="0"/>
              </a:rPr>
              <a:t>Chromosomal diseases of the nervous system</a:t>
            </a:r>
          </a:p>
        </p:txBody>
      </p:sp>
      <p:sp>
        <p:nvSpPr>
          <p:cNvPr id="3" name="Content Placeholder 2"/>
          <p:cNvSpPr>
            <a:spLocks noGrp="1"/>
          </p:cNvSpPr>
          <p:nvPr>
            <p:ph idx="1"/>
          </p:nvPr>
        </p:nvSpPr>
        <p:spPr/>
        <p:txBody>
          <a:bodyPr/>
          <a:lstStyle/>
          <a:p>
            <a:pPr marL="114300" indent="0" algn="just">
              <a:buNone/>
            </a:pPr>
            <a:endParaRPr lang="sr-Cyrl-RS"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The most common manifestation of chromosomal anomalies is mental retardation, and in the case of sex chromosomes, infertility</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In humans, chromosomal anomalies are manifested as changes in the total number of chromosomes or as structural changes of chromosomes (deletions or insertions, inversions, duplications, ...)</a:t>
            </a:r>
            <a:endParaRPr lang="sr-Latn-RS" dirty="0">
              <a:solidFill>
                <a:schemeClr val="tx1"/>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60</a:t>
            </a:fld>
            <a:endParaRPr lang="en-US"/>
          </a:p>
        </p:txBody>
      </p:sp>
    </p:spTree>
    <p:extLst>
      <p:ext uri="{BB962C8B-B14F-4D97-AF65-F5344CB8AC3E}">
        <p14:creationId xmlns:p14="http://schemas.microsoft.com/office/powerpoint/2010/main" val="411281254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752600"/>
            <a:ext cx="8610600" cy="4724400"/>
          </a:xfrm>
        </p:spPr>
        <p:txBody>
          <a:bodyPr>
            <a:normAutofit fontScale="92500" lnSpcReduction="10000"/>
          </a:bodyPr>
          <a:lstStyle/>
          <a:p>
            <a:pPr marL="114300" indent="0" algn="ctr">
              <a:buNone/>
            </a:pPr>
            <a:r>
              <a:rPr lang="en-US" dirty="0">
                <a:solidFill>
                  <a:schemeClr val="tx1"/>
                </a:solidFill>
                <a:latin typeface="Times New Roman" panose="02020603050405020304" pitchFamily="18" charset="0"/>
                <a:cs typeface="Times New Roman" panose="02020603050405020304" pitchFamily="18" charset="0"/>
              </a:rPr>
              <a:t>Trisomy of chromosome 21 (Down's syndrome)</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Round face, small nose, shallow nose bridge</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The eyes are slanted and narrow slits with an increased distance between the eyes</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A small half-open mouth with a protruding voluminous tongue</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Ears are set low, structural anomalies of the middle or inner ear, ear infections, hearing disorders</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Cataracts, strabismus, refractive anomalies</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Short growth, increased distance between the first and second toes, </a:t>
            </a:r>
            <a:r>
              <a:rPr lang="en-US" dirty="0" err="1">
                <a:solidFill>
                  <a:schemeClr val="tx1"/>
                </a:solidFill>
                <a:latin typeface="Times New Roman" panose="02020603050405020304" pitchFamily="18" charset="0"/>
                <a:cs typeface="Times New Roman" panose="02020603050405020304" pitchFamily="18" charset="0"/>
              </a:rPr>
              <a:t>clindactyly</a:t>
            </a:r>
            <a:r>
              <a:rPr lang="en-US" dirty="0">
                <a:solidFill>
                  <a:schemeClr val="tx1"/>
                </a:solidFill>
                <a:latin typeface="Times New Roman" panose="02020603050405020304" pitchFamily="18" charset="0"/>
                <a:cs typeface="Times New Roman" panose="02020603050405020304" pitchFamily="18" charset="0"/>
              </a:rPr>
              <a:t> of the fifth toe</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Congenital heart defects, genital disorders, infertility</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Mental retardation, early development of dementia</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Prenatal karyotype analysis in pregnant women older than 35 years</a:t>
            </a:r>
          </a:p>
        </p:txBody>
      </p:sp>
      <p:sp>
        <p:nvSpPr>
          <p:cNvPr id="5" name="Slide Number Placeholder 4"/>
          <p:cNvSpPr>
            <a:spLocks noGrp="1"/>
          </p:cNvSpPr>
          <p:nvPr>
            <p:ph type="sldNum" sz="quarter" idx="12"/>
          </p:nvPr>
        </p:nvSpPr>
        <p:spPr/>
        <p:txBody>
          <a:bodyPr/>
          <a:lstStyle/>
          <a:p>
            <a:fld id="{B6F15528-21DE-4FAA-801E-634DDDAF4B2B}" type="slidenum">
              <a:rPr lang="en-US" smtClean="0"/>
              <a:pPr/>
              <a:t>61</a:t>
            </a:fld>
            <a:endParaRPr lang="en-US"/>
          </a:p>
        </p:txBody>
      </p:sp>
      <p:sp>
        <p:nvSpPr>
          <p:cNvPr id="6" name="Title 1">
            <a:extLst>
              <a:ext uri="{FF2B5EF4-FFF2-40B4-BE49-F238E27FC236}">
                <a16:creationId xmlns:a16="http://schemas.microsoft.com/office/drawing/2014/main" id="{72D162C1-7759-9645-13E3-E3C6291F94BC}"/>
              </a:ext>
            </a:extLst>
          </p:cNvPr>
          <p:cNvSpPr>
            <a:spLocks noGrp="1"/>
          </p:cNvSpPr>
          <p:nvPr>
            <p:ph type="title"/>
          </p:nvPr>
        </p:nvSpPr>
        <p:spPr>
          <a:xfrm>
            <a:off x="425450" y="407988"/>
            <a:ext cx="8261350" cy="1039812"/>
          </a:xfrm>
        </p:spPr>
        <p:txBody>
          <a:bodyPr>
            <a:normAutofit fontScale="90000"/>
          </a:bodyPr>
          <a:lstStyle/>
          <a:p>
            <a:r>
              <a:rPr lang="en-US" dirty="0">
                <a:solidFill>
                  <a:schemeClr val="tx1"/>
                </a:solidFill>
                <a:latin typeface="Times New Roman" panose="02020603050405020304" pitchFamily="18" charset="0"/>
                <a:cs typeface="Times New Roman" panose="02020603050405020304" pitchFamily="18" charset="0"/>
              </a:rPr>
              <a:t>Chromosomal diseases of the nervous system</a:t>
            </a:r>
          </a:p>
        </p:txBody>
      </p:sp>
    </p:spTree>
    <p:extLst>
      <p:ext uri="{BB962C8B-B14F-4D97-AF65-F5344CB8AC3E}">
        <p14:creationId xmlns:p14="http://schemas.microsoft.com/office/powerpoint/2010/main" val="318708991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Neurocutaneous diseases</a:t>
            </a:r>
          </a:p>
        </p:txBody>
      </p:sp>
      <p:sp>
        <p:nvSpPr>
          <p:cNvPr id="3" name="Content Placeholder 2"/>
          <p:cNvSpPr>
            <a:spLocks noGrp="1"/>
          </p:cNvSpPr>
          <p:nvPr>
            <p:ph idx="1"/>
          </p:nvPr>
        </p:nvSpPr>
        <p:spPr/>
        <p:txBody>
          <a:bodyPr/>
          <a:lstStyle/>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A large group of neurological syndromes associated with skin changes, epilepsy, mental retardation and increased incidence of tumors of various organs</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Tuberous-sclerotic complex (Morbus Bourneville)</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Neurofibromatosis</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Encephalotrigeminal angiomatosis</a:t>
            </a:r>
          </a:p>
        </p:txBody>
      </p:sp>
      <p:sp>
        <p:nvSpPr>
          <p:cNvPr id="5" name="Slide Number Placeholder 4"/>
          <p:cNvSpPr>
            <a:spLocks noGrp="1"/>
          </p:cNvSpPr>
          <p:nvPr>
            <p:ph type="sldNum" sz="quarter" idx="12"/>
          </p:nvPr>
        </p:nvSpPr>
        <p:spPr/>
        <p:txBody>
          <a:bodyPr/>
          <a:lstStyle/>
          <a:p>
            <a:fld id="{B6F15528-21DE-4FAA-801E-634DDDAF4B2B}" type="slidenum">
              <a:rPr lang="en-US" smtClean="0"/>
              <a:pPr/>
              <a:t>62</a:t>
            </a:fld>
            <a:endParaRPr lang="en-US"/>
          </a:p>
        </p:txBody>
      </p:sp>
    </p:spTree>
    <p:extLst>
      <p:ext uri="{BB962C8B-B14F-4D97-AF65-F5344CB8AC3E}">
        <p14:creationId xmlns:p14="http://schemas.microsoft.com/office/powerpoint/2010/main" val="278296087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chemeClr val="tx1"/>
                </a:solidFill>
                <a:latin typeface="Times New Roman" panose="02020603050405020304" pitchFamily="18" charset="0"/>
                <a:cs typeface="Times New Roman" panose="02020603050405020304" pitchFamily="18" charset="0"/>
              </a:rPr>
              <a:t>Tuberous sclerosis complex</a:t>
            </a:r>
            <a:endParaRPr lang="en-US" dirty="0"/>
          </a:p>
        </p:txBody>
      </p:sp>
      <p:sp>
        <p:nvSpPr>
          <p:cNvPr id="3" name="Content Placeholder 2"/>
          <p:cNvSpPr>
            <a:spLocks noGrp="1"/>
          </p:cNvSpPr>
          <p:nvPr>
            <p:ph idx="1"/>
          </p:nvPr>
        </p:nvSpPr>
        <p:spPr/>
        <p:txBody>
          <a:bodyPr/>
          <a:lstStyle/>
          <a:p>
            <a:pPr marL="114300" indent="0" algn="just">
              <a:buNone/>
            </a:pPr>
            <a:endParaRPr lang="sr-Latn-RS"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Autosomal dominant, progressive, multisystemic</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Mental retardation, epilepsy, skin manifestations, tumors of the brain and visceral organs (skin, kidneys, eyes, heart)</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Disorder of cell migration, proliferation and differentiation</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Gene mutation on chromosome 9 (TS</a:t>
            </a:r>
            <a:r>
              <a:rPr lang="sr-Latn-RS" dirty="0">
                <a:solidFill>
                  <a:schemeClr val="tx1"/>
                </a:solidFill>
                <a:latin typeface="Times New Roman" panose="02020603050405020304" pitchFamily="18" charset="0"/>
                <a:cs typeface="Times New Roman" panose="02020603050405020304" pitchFamily="18" charset="0"/>
              </a:rPr>
              <a:t>C</a:t>
            </a:r>
            <a:r>
              <a:rPr lang="en-US" dirty="0">
                <a:solidFill>
                  <a:schemeClr val="tx1"/>
                </a:solidFill>
                <a:latin typeface="Times New Roman" panose="02020603050405020304" pitchFamily="18" charset="0"/>
                <a:cs typeface="Times New Roman" panose="02020603050405020304" pitchFamily="18" charset="0"/>
              </a:rPr>
              <a:t>1) or 16 (TS</a:t>
            </a:r>
            <a:r>
              <a:rPr lang="sr-Latn-RS" dirty="0">
                <a:solidFill>
                  <a:schemeClr val="tx1"/>
                </a:solidFill>
                <a:latin typeface="Times New Roman" panose="02020603050405020304" pitchFamily="18" charset="0"/>
                <a:cs typeface="Times New Roman" panose="02020603050405020304" pitchFamily="18" charset="0"/>
              </a:rPr>
              <a:t>C</a:t>
            </a:r>
            <a:r>
              <a:rPr lang="en-US" dirty="0">
                <a:solidFill>
                  <a:schemeClr val="tx1"/>
                </a:solidFill>
                <a:latin typeface="Times New Roman" panose="02020603050405020304" pitchFamily="18" charset="0"/>
                <a:cs typeface="Times New Roman" panose="02020603050405020304" pitchFamily="18" charset="0"/>
              </a:rPr>
              <a:t>2)</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Proteins play the role of tumor-suppressor genes</a:t>
            </a:r>
          </a:p>
        </p:txBody>
      </p:sp>
      <p:sp>
        <p:nvSpPr>
          <p:cNvPr id="5" name="Slide Number Placeholder 4"/>
          <p:cNvSpPr>
            <a:spLocks noGrp="1"/>
          </p:cNvSpPr>
          <p:nvPr>
            <p:ph type="sldNum" sz="quarter" idx="12"/>
          </p:nvPr>
        </p:nvSpPr>
        <p:spPr/>
        <p:txBody>
          <a:bodyPr/>
          <a:lstStyle/>
          <a:p>
            <a:fld id="{B6F15528-21DE-4FAA-801E-634DDDAF4B2B}" type="slidenum">
              <a:rPr lang="en-US" smtClean="0"/>
              <a:pPr/>
              <a:t>63</a:t>
            </a:fld>
            <a:endParaRPr lang="en-US"/>
          </a:p>
        </p:txBody>
      </p:sp>
    </p:spTree>
    <p:extLst>
      <p:ext uri="{BB962C8B-B14F-4D97-AF65-F5344CB8AC3E}">
        <p14:creationId xmlns:p14="http://schemas.microsoft.com/office/powerpoint/2010/main" val="316323367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Nervous tissue disorder</a:t>
            </a:r>
          </a:p>
          <a:p>
            <a:pPr marL="114300" indent="0" algn="just">
              <a:buNone/>
            </a:pPr>
            <a:endParaRPr lang="en-US"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Palpable, solid, whitish nodules (cerebral hematomas) of the cortex, subcortically</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Cortical tubercles calcify and are seen on CT</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Subependymal giant cell </a:t>
            </a:r>
            <a:r>
              <a:rPr lang="en-US" dirty="0" err="1">
                <a:solidFill>
                  <a:schemeClr val="tx1"/>
                </a:solidFill>
                <a:latin typeface="Times New Roman" panose="02020603050405020304" pitchFamily="18" charset="0"/>
                <a:cs typeface="Times New Roman" panose="02020603050405020304" pitchFamily="18" charset="0"/>
              </a:rPr>
              <a:t>astrocytomas</a:t>
            </a:r>
            <a:r>
              <a:rPr lang="en-US" dirty="0">
                <a:solidFill>
                  <a:schemeClr val="tx1"/>
                </a:solidFill>
                <a:latin typeface="Times New Roman" panose="02020603050405020304" pitchFamily="18" charset="0"/>
                <a:cs typeface="Times New Roman" panose="02020603050405020304" pitchFamily="18" charset="0"/>
              </a:rPr>
              <a:t> (SEGA tumors) - seen IKP, neurosurgical intervention</a:t>
            </a:r>
          </a:p>
        </p:txBody>
      </p:sp>
      <p:sp>
        <p:nvSpPr>
          <p:cNvPr id="5" name="Slide Number Placeholder 4"/>
          <p:cNvSpPr>
            <a:spLocks noGrp="1"/>
          </p:cNvSpPr>
          <p:nvPr>
            <p:ph type="sldNum" sz="quarter" idx="12"/>
          </p:nvPr>
        </p:nvSpPr>
        <p:spPr/>
        <p:txBody>
          <a:bodyPr/>
          <a:lstStyle/>
          <a:p>
            <a:fld id="{B6F15528-21DE-4FAA-801E-634DDDAF4B2B}" type="slidenum">
              <a:rPr lang="en-US" smtClean="0"/>
              <a:pPr/>
              <a:t>64</a:t>
            </a:fld>
            <a:endParaRPr lang="en-US"/>
          </a:p>
        </p:txBody>
      </p:sp>
      <p:sp>
        <p:nvSpPr>
          <p:cNvPr id="6" name="Title 1">
            <a:extLst>
              <a:ext uri="{FF2B5EF4-FFF2-40B4-BE49-F238E27FC236}">
                <a16:creationId xmlns:a16="http://schemas.microsoft.com/office/drawing/2014/main" id="{62623F8D-E82E-6E03-AD8D-628DC927EA05}"/>
              </a:ext>
            </a:extLst>
          </p:cNvPr>
          <p:cNvSpPr txBox="1">
            <a:spLocks/>
          </p:cNvSpPr>
          <p:nvPr/>
        </p:nvSpPr>
        <p:spPr>
          <a:xfrm>
            <a:off x="578528" y="560772"/>
            <a:ext cx="8260672" cy="1039427"/>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a:lstStyle>
          <a:p>
            <a:r>
              <a:rPr lang="en-US" dirty="0">
                <a:solidFill>
                  <a:schemeClr val="tx1"/>
                </a:solidFill>
                <a:latin typeface="Times New Roman" panose="02020603050405020304" pitchFamily="18" charset="0"/>
                <a:cs typeface="Times New Roman" panose="02020603050405020304" pitchFamily="18" charset="0"/>
              </a:rPr>
              <a:t>Tuberous sclerosis complex</a:t>
            </a:r>
            <a:endParaRPr lang="en-US" dirty="0"/>
          </a:p>
        </p:txBody>
      </p:sp>
    </p:spTree>
    <p:extLst>
      <p:ext uri="{BB962C8B-B14F-4D97-AF65-F5344CB8AC3E}">
        <p14:creationId xmlns:p14="http://schemas.microsoft.com/office/powerpoint/2010/main" val="296178332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65</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5400" y="304800"/>
            <a:ext cx="6629400" cy="6096000"/>
          </a:xfrm>
          <a:prstGeom prst="rect">
            <a:avLst/>
          </a:prstGeom>
        </p:spPr>
      </p:pic>
    </p:spTree>
    <p:extLst>
      <p:ext uri="{BB962C8B-B14F-4D97-AF65-F5344CB8AC3E}">
        <p14:creationId xmlns:p14="http://schemas.microsoft.com/office/powerpoint/2010/main" val="166030563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Skin changes:</a:t>
            </a:r>
          </a:p>
          <a:p>
            <a:pPr marL="114300" indent="0" algn="just">
              <a:buNone/>
            </a:pPr>
            <a:endParaRPr lang="en-US"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Facial </a:t>
            </a:r>
            <a:r>
              <a:rPr lang="en-US" dirty="0" err="1">
                <a:solidFill>
                  <a:schemeClr val="tx1"/>
                </a:solidFill>
                <a:latin typeface="Times New Roman" panose="02020603050405020304" pitchFamily="18" charset="0"/>
                <a:cs typeface="Times New Roman" panose="02020603050405020304" pitchFamily="18" charset="0"/>
              </a:rPr>
              <a:t>angiofibromas</a:t>
            </a:r>
            <a:endParaRPr lang="en-US"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dirty="0" err="1">
                <a:solidFill>
                  <a:schemeClr val="tx1"/>
                </a:solidFill>
                <a:latin typeface="Times New Roman" panose="02020603050405020304" pitchFamily="18" charset="0"/>
                <a:cs typeface="Times New Roman" panose="02020603050405020304" pitchFamily="18" charset="0"/>
              </a:rPr>
              <a:t>Hypomelanin</a:t>
            </a:r>
            <a:r>
              <a:rPr lang="en-US" dirty="0">
                <a:solidFill>
                  <a:schemeClr val="tx1"/>
                </a:solidFill>
                <a:latin typeface="Times New Roman" panose="02020603050405020304" pitchFamily="18" charset="0"/>
                <a:cs typeface="Times New Roman" panose="02020603050405020304" pitchFamily="18" charset="0"/>
              </a:rPr>
              <a:t> spots</a:t>
            </a:r>
          </a:p>
          <a:p>
            <a:pPr marL="114300" indent="0" algn="just">
              <a:buNone/>
            </a:pPr>
            <a:r>
              <a:rPr lang="en-US" dirty="0" err="1">
                <a:solidFill>
                  <a:schemeClr val="tx1"/>
                </a:solidFill>
                <a:latin typeface="Times New Roman" panose="02020603050405020304" pitchFamily="18" charset="0"/>
                <a:cs typeface="Times New Roman" panose="02020603050405020304" pitchFamily="18" charset="0"/>
              </a:rPr>
              <a:t>Ungval</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firbromes</a:t>
            </a:r>
            <a:endParaRPr lang="en-US"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dirty="0" err="1">
                <a:solidFill>
                  <a:schemeClr val="tx1"/>
                </a:solidFill>
                <a:latin typeface="Times New Roman" panose="02020603050405020304" pitchFamily="18" charset="0"/>
                <a:cs typeface="Times New Roman" panose="02020603050405020304" pitchFamily="18" charset="0"/>
              </a:rPr>
              <a:t>Shagrin</a:t>
            </a:r>
            <a:r>
              <a:rPr lang="en-US" dirty="0">
                <a:solidFill>
                  <a:schemeClr val="tx1"/>
                </a:solidFill>
                <a:latin typeface="Times New Roman" panose="02020603050405020304" pitchFamily="18" charset="0"/>
                <a:cs typeface="Times New Roman" panose="02020603050405020304" pitchFamily="18" charset="0"/>
              </a:rPr>
              <a:t> plates</a:t>
            </a:r>
          </a:p>
        </p:txBody>
      </p:sp>
      <p:sp>
        <p:nvSpPr>
          <p:cNvPr id="5" name="Slide Number Placeholder 4"/>
          <p:cNvSpPr>
            <a:spLocks noGrp="1"/>
          </p:cNvSpPr>
          <p:nvPr>
            <p:ph type="sldNum" sz="quarter" idx="12"/>
          </p:nvPr>
        </p:nvSpPr>
        <p:spPr/>
        <p:txBody>
          <a:bodyPr/>
          <a:lstStyle/>
          <a:p>
            <a:fld id="{B6F15528-21DE-4FAA-801E-634DDDAF4B2B}" type="slidenum">
              <a:rPr lang="en-US" smtClean="0"/>
              <a:pPr/>
              <a:t>66</a:t>
            </a:fld>
            <a:endParaRPr lang="en-US"/>
          </a:p>
        </p:txBody>
      </p:sp>
      <p:sp>
        <p:nvSpPr>
          <p:cNvPr id="9" name="Title 1">
            <a:extLst>
              <a:ext uri="{FF2B5EF4-FFF2-40B4-BE49-F238E27FC236}">
                <a16:creationId xmlns:a16="http://schemas.microsoft.com/office/drawing/2014/main" id="{02A7765D-2B1E-00EF-B58B-E2337041B358}"/>
              </a:ext>
            </a:extLst>
          </p:cNvPr>
          <p:cNvSpPr>
            <a:spLocks noGrp="1"/>
          </p:cNvSpPr>
          <p:nvPr>
            <p:ph type="title"/>
          </p:nvPr>
        </p:nvSpPr>
        <p:spPr>
          <a:xfrm>
            <a:off x="425450" y="407988"/>
            <a:ext cx="8261350" cy="1039812"/>
          </a:xfrm>
        </p:spPr>
        <p:txBody>
          <a:bodyPr>
            <a:normAutofit/>
          </a:bodyPr>
          <a:lstStyle/>
          <a:p>
            <a:r>
              <a:rPr lang="en-US" dirty="0">
                <a:solidFill>
                  <a:schemeClr val="tx1"/>
                </a:solidFill>
                <a:latin typeface="Times New Roman" panose="02020603050405020304" pitchFamily="18" charset="0"/>
                <a:cs typeface="Times New Roman" panose="02020603050405020304" pitchFamily="18" charset="0"/>
              </a:rPr>
              <a:t>Tuberous sclerosis complex</a:t>
            </a:r>
            <a:endParaRPr lang="en-US" dirty="0"/>
          </a:p>
        </p:txBody>
      </p:sp>
    </p:spTree>
    <p:extLst>
      <p:ext uri="{BB962C8B-B14F-4D97-AF65-F5344CB8AC3E}">
        <p14:creationId xmlns:p14="http://schemas.microsoft.com/office/powerpoint/2010/main" val="316323367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67</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609600"/>
            <a:ext cx="3581400" cy="27178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04734" y="609600"/>
            <a:ext cx="3639165" cy="27178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00" y="3657600"/>
            <a:ext cx="3581400" cy="249555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04734" y="3740355"/>
            <a:ext cx="3639165" cy="2412795"/>
          </a:xfrm>
          <a:prstGeom prst="rect">
            <a:avLst/>
          </a:prstGeom>
        </p:spPr>
      </p:pic>
    </p:spTree>
    <p:extLst>
      <p:ext uri="{BB962C8B-B14F-4D97-AF65-F5344CB8AC3E}">
        <p14:creationId xmlns:p14="http://schemas.microsoft.com/office/powerpoint/2010/main" val="80228876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68</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352424"/>
            <a:ext cx="3139710" cy="250507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3000" y="349811"/>
            <a:ext cx="3362325" cy="250507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3038475"/>
            <a:ext cx="3139710" cy="277177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23503" y="3038474"/>
            <a:ext cx="3362325" cy="2771775"/>
          </a:xfrm>
          <a:prstGeom prst="rect">
            <a:avLst/>
          </a:prstGeom>
        </p:spPr>
      </p:pic>
    </p:spTree>
    <p:extLst>
      <p:ext uri="{BB962C8B-B14F-4D97-AF65-F5344CB8AC3E}">
        <p14:creationId xmlns:p14="http://schemas.microsoft.com/office/powerpoint/2010/main" val="253273025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69</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233516"/>
            <a:ext cx="3422768" cy="32766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0290" y="204020"/>
            <a:ext cx="4061309" cy="322498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1468" y="3581400"/>
            <a:ext cx="3390900" cy="283845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30289" y="3581400"/>
            <a:ext cx="4036729" cy="2838450"/>
          </a:xfrm>
          <a:prstGeom prst="rect">
            <a:avLst/>
          </a:prstGeom>
        </p:spPr>
      </p:pic>
    </p:spTree>
    <p:extLst>
      <p:ext uri="{BB962C8B-B14F-4D97-AF65-F5344CB8AC3E}">
        <p14:creationId xmlns:p14="http://schemas.microsoft.com/office/powerpoint/2010/main" val="31897872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0" indent="0"/>
            <a:r>
              <a:rPr lang="en-US" sz="3600" dirty="0">
                <a:solidFill>
                  <a:schemeClr val="tx1"/>
                </a:solidFill>
                <a:latin typeface="Times New Roman" panose="02020603050405020304" pitchFamily="18" charset="0"/>
                <a:cs typeface="Times New Roman" panose="02020603050405020304" pitchFamily="18" charset="0"/>
              </a:rPr>
              <a:t>Development of sight and hearing</a:t>
            </a:r>
            <a:endParaRPr lang="sr-Cyrl-RS" sz="3600"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1676400"/>
            <a:ext cx="8229600" cy="4449763"/>
          </a:xfrm>
        </p:spPr>
        <p:txBody>
          <a:bodyPr>
            <a:normAutofit/>
          </a:bodyPr>
          <a:lstStyle/>
          <a:p>
            <a:pPr marL="0" indent="0" algn="ctr">
              <a:buNone/>
            </a:pPr>
            <a:endParaRPr lang="en-US" sz="2400" dirty="0"/>
          </a:p>
        </p:txBody>
      </p:sp>
      <p:sp>
        <p:nvSpPr>
          <p:cNvPr id="5" name="Slide Number Placeholder 4"/>
          <p:cNvSpPr>
            <a:spLocks noGrp="1"/>
          </p:cNvSpPr>
          <p:nvPr>
            <p:ph type="sldNum" sz="quarter" idx="12"/>
          </p:nvPr>
        </p:nvSpPr>
        <p:spPr/>
        <p:txBody>
          <a:bodyPr/>
          <a:lstStyle/>
          <a:p>
            <a:fld id="{407108C3-BB08-4ECC-A2D9-2E02EB16B128}" type="slidenum">
              <a:rPr lang="en-US" smtClean="0"/>
              <a:t>7</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2866646423"/>
              </p:ext>
            </p:extLst>
          </p:nvPr>
        </p:nvGraphicFramePr>
        <p:xfrm>
          <a:off x="457200" y="1637562"/>
          <a:ext cx="8305800" cy="4610835"/>
        </p:xfrm>
        <a:graphic>
          <a:graphicData uri="http://schemas.openxmlformats.org/drawingml/2006/table">
            <a:tbl>
              <a:tblPr firstRow="1" bandRow="1">
                <a:tableStyleId>{3C2FFA5D-87B4-456A-9821-1D502468CF0F}</a:tableStyleId>
              </a:tblPr>
              <a:tblGrid>
                <a:gridCol w="5690432">
                  <a:extLst>
                    <a:ext uri="{9D8B030D-6E8A-4147-A177-3AD203B41FA5}">
                      <a16:colId xmlns:a16="http://schemas.microsoft.com/office/drawing/2014/main" val="20000"/>
                    </a:ext>
                  </a:extLst>
                </a:gridCol>
                <a:gridCol w="2615368">
                  <a:extLst>
                    <a:ext uri="{9D8B030D-6E8A-4147-A177-3AD203B41FA5}">
                      <a16:colId xmlns:a16="http://schemas.microsoft.com/office/drawing/2014/main" val="20001"/>
                    </a:ext>
                  </a:extLst>
                </a:gridCol>
              </a:tblGrid>
              <a:tr h="382309">
                <a:tc>
                  <a:txBody>
                    <a:bodyPr/>
                    <a:lstStyle/>
                    <a:p>
                      <a:pPr algn="ctr"/>
                      <a:endParaRPr lang="en-US" dirty="0">
                        <a:latin typeface="Times New Roman" panose="02020603050405020304" pitchFamily="18" charset="0"/>
                        <a:cs typeface="Times New Roman" panose="02020603050405020304" pitchFamily="18" charset="0"/>
                      </a:endParaRPr>
                    </a:p>
                  </a:txBody>
                  <a:tcPr/>
                </a:tc>
                <a:tc>
                  <a:txBody>
                    <a:bodyPr/>
                    <a:lstStyle/>
                    <a:p>
                      <a:pPr algn="ctr"/>
                      <a:r>
                        <a:rPr lang="sr-Latn-RS" dirty="0">
                          <a:latin typeface="Times New Roman" panose="02020603050405020304" pitchFamily="18" charset="0"/>
                          <a:cs typeface="Times New Roman" panose="02020603050405020304" pitchFamily="18" charset="0"/>
                        </a:rPr>
                        <a:t>Age</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0"/>
                  </a:ext>
                </a:extLst>
              </a:tr>
              <a:tr h="669041">
                <a:tc>
                  <a:txBody>
                    <a:bodyPr/>
                    <a:lstStyle/>
                    <a:p>
                      <a:pPr algn="l"/>
                      <a:r>
                        <a:rPr lang="en-US" dirty="0">
                          <a:latin typeface="Times New Roman" panose="02020603050405020304" pitchFamily="18" charset="0"/>
                          <a:cs typeface="Times New Roman" panose="02020603050405020304" pitchFamily="18" charset="0"/>
                        </a:rPr>
                        <a:t>Turning the head towards a light source in a darkened room</a:t>
                      </a:r>
                    </a:p>
                  </a:txBody>
                  <a:tcPr/>
                </a:tc>
                <a:tc>
                  <a:txBody>
                    <a:bodyPr/>
                    <a:lstStyle/>
                    <a:p>
                      <a:pPr algn="ctr"/>
                      <a:r>
                        <a:rPr lang="en-US" dirty="0">
                          <a:latin typeface="Times New Roman" panose="02020603050405020304" pitchFamily="18" charset="0"/>
                          <a:cs typeface="Times New Roman" panose="02020603050405020304" pitchFamily="18" charset="0"/>
                        </a:rPr>
                        <a:t>32-36. gestational week</a:t>
                      </a:r>
                    </a:p>
                  </a:txBody>
                  <a:tcPr/>
                </a:tc>
                <a:extLst>
                  <a:ext uri="{0D108BD9-81ED-4DB2-BD59-A6C34878D82A}">
                    <a16:rowId xmlns:a16="http://schemas.microsoft.com/office/drawing/2014/main" val="10001"/>
                  </a:ext>
                </a:extLst>
              </a:tr>
              <a:tr h="517454">
                <a:tc>
                  <a:txBody>
                    <a:bodyPr/>
                    <a:lstStyle/>
                    <a:p>
                      <a:pPr algn="l"/>
                      <a:r>
                        <a:rPr lang="en-US" dirty="0">
                          <a:latin typeface="Times New Roman" panose="02020603050405020304" pitchFamily="18" charset="0"/>
                          <a:cs typeface="Times New Roman" panose="02020603050405020304" pitchFamily="18" charset="0"/>
                        </a:rPr>
                        <a:t>Optical and acoustic blink reflex</a:t>
                      </a:r>
                    </a:p>
                  </a:txBody>
                  <a:tcPr/>
                </a:tc>
                <a:tc>
                  <a:txBody>
                    <a:bodyPr/>
                    <a:lstStyle/>
                    <a:p>
                      <a:pPr algn="ctr"/>
                      <a:r>
                        <a:rPr lang="en-US" dirty="0">
                          <a:latin typeface="Times New Roman" panose="02020603050405020304" pitchFamily="18" charset="0"/>
                          <a:cs typeface="Times New Roman" panose="02020603050405020304" pitchFamily="18" charset="0"/>
                        </a:rPr>
                        <a:t>A newborn</a:t>
                      </a:r>
                    </a:p>
                  </a:txBody>
                  <a:tcPr/>
                </a:tc>
                <a:extLst>
                  <a:ext uri="{0D108BD9-81ED-4DB2-BD59-A6C34878D82A}">
                    <a16:rowId xmlns:a16="http://schemas.microsoft.com/office/drawing/2014/main" val="10002"/>
                  </a:ext>
                </a:extLst>
              </a:tr>
              <a:tr h="669041">
                <a:tc>
                  <a:txBody>
                    <a:bodyPr/>
                    <a:lstStyle/>
                    <a:p>
                      <a:pPr algn="l"/>
                      <a:r>
                        <a:rPr lang="en-US" dirty="0">
                          <a:latin typeface="Times New Roman" panose="02020603050405020304" pitchFamily="18" charset="0"/>
                          <a:cs typeface="Times New Roman" panose="02020603050405020304" pitchFamily="18" charset="0"/>
                        </a:rPr>
                        <a:t>The baby looks at the mother's face when she speaks to her</a:t>
                      </a:r>
                    </a:p>
                  </a:txBody>
                  <a:tcPr/>
                </a:tc>
                <a:tc>
                  <a:txBody>
                    <a:bodyPr/>
                    <a:lstStyle/>
                    <a:p>
                      <a:pPr algn="ctr"/>
                      <a:r>
                        <a:rPr lang="sr-Cyrl-RS" dirty="0">
                          <a:latin typeface="Times New Roman" panose="02020603050405020304" pitchFamily="18" charset="0"/>
                          <a:cs typeface="Times New Roman" panose="02020603050405020304" pitchFamily="18" charset="0"/>
                        </a:rPr>
                        <a:t>3-4</a:t>
                      </a:r>
                      <a:r>
                        <a:rPr lang="sr-Latn-RS" dirty="0">
                          <a:latin typeface="Times New Roman" panose="02020603050405020304" pitchFamily="18" charset="0"/>
                          <a:cs typeface="Times New Roman" panose="02020603050405020304" pitchFamily="18" charset="0"/>
                        </a:rPr>
                        <a:t>. months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3"/>
                  </a:ext>
                </a:extLst>
              </a:tr>
              <a:tr h="517454">
                <a:tc>
                  <a:txBody>
                    <a:bodyPr/>
                    <a:lstStyle/>
                    <a:p>
                      <a:pPr algn="l"/>
                      <a:r>
                        <a:rPr lang="sr-Latn-RS" dirty="0">
                          <a:latin typeface="Times New Roman" panose="02020603050405020304" pitchFamily="18" charset="0"/>
                          <a:cs typeface="Times New Roman" panose="02020603050405020304" pitchFamily="18" charset="0"/>
                        </a:rPr>
                        <a:t>It</a:t>
                      </a:r>
                      <a:r>
                        <a:rPr lang="en-US" dirty="0">
                          <a:latin typeface="Times New Roman" panose="02020603050405020304" pitchFamily="18" charset="0"/>
                          <a:cs typeface="Times New Roman" panose="02020603050405020304" pitchFamily="18" charset="0"/>
                        </a:rPr>
                        <a:t> looks at his hands when </a:t>
                      </a:r>
                      <a:r>
                        <a:rPr lang="sr-Latn-RS" dirty="0">
                          <a:latin typeface="Times New Roman" panose="02020603050405020304" pitchFamily="18" charset="0"/>
                          <a:cs typeface="Times New Roman" panose="02020603050405020304" pitchFamily="18" charset="0"/>
                        </a:rPr>
                        <a:t>it</a:t>
                      </a:r>
                      <a:r>
                        <a:rPr lang="en-US" dirty="0">
                          <a:latin typeface="Times New Roman" panose="02020603050405020304" pitchFamily="18" charset="0"/>
                          <a:cs typeface="Times New Roman" panose="02020603050405020304" pitchFamily="18" charset="0"/>
                        </a:rPr>
                        <a:t> is in the supination position</a:t>
                      </a:r>
                    </a:p>
                  </a:txBody>
                  <a:tcPr/>
                </a:tc>
                <a:tc>
                  <a:txBody>
                    <a:bodyPr/>
                    <a:lstStyle/>
                    <a:p>
                      <a:pPr algn="ctr"/>
                      <a:r>
                        <a:rPr lang="sr-Cyrl-RS" dirty="0">
                          <a:latin typeface="Times New Roman" panose="02020603050405020304" pitchFamily="18" charset="0"/>
                          <a:cs typeface="Times New Roman" panose="02020603050405020304" pitchFamily="18" charset="0"/>
                        </a:rPr>
                        <a:t>12-24.</a:t>
                      </a:r>
                      <a:r>
                        <a:rPr lang="sr-Latn-RS" dirty="0">
                          <a:latin typeface="Times New Roman" panose="02020603050405020304" pitchFamily="18" charset="0"/>
                          <a:cs typeface="Times New Roman" panose="02020603050405020304" pitchFamily="18" charset="0"/>
                        </a:rPr>
                        <a:t> weeks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4"/>
                  </a:ext>
                </a:extLst>
              </a:tr>
              <a:tr h="517454">
                <a:tc>
                  <a:txBody>
                    <a:bodyPr/>
                    <a:lstStyle/>
                    <a:p>
                      <a:pPr algn="l"/>
                      <a:r>
                        <a:rPr lang="en-US" dirty="0">
                          <a:latin typeface="Times New Roman" panose="02020603050405020304" pitchFamily="18" charset="0"/>
                          <a:cs typeface="Times New Roman" panose="02020603050405020304" pitchFamily="18" charset="0"/>
                        </a:rPr>
                        <a:t>It smiles as it looks at its reflection in the mirror</a:t>
                      </a:r>
                    </a:p>
                  </a:txBody>
                  <a:tcPr/>
                </a:tc>
                <a:tc>
                  <a:txBody>
                    <a:bodyPr/>
                    <a:lstStyle/>
                    <a:p>
                      <a:pPr algn="ctr"/>
                      <a:r>
                        <a:rPr lang="sr-Cyrl-RS" dirty="0">
                          <a:latin typeface="Times New Roman" panose="02020603050405020304" pitchFamily="18" charset="0"/>
                          <a:cs typeface="Times New Roman" panose="02020603050405020304" pitchFamily="18" charset="0"/>
                        </a:rPr>
                        <a:t>20</a:t>
                      </a:r>
                      <a:r>
                        <a:rPr lang="sr-Latn-RS" dirty="0">
                          <a:latin typeface="Times New Roman" panose="02020603050405020304" pitchFamily="18" charset="0"/>
                          <a:cs typeface="Times New Roman" panose="02020603050405020304" pitchFamily="18" charset="0"/>
                        </a:rPr>
                        <a:t>. weeks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5"/>
                  </a:ext>
                </a:extLst>
              </a:tr>
              <a:tr h="669041">
                <a:tc>
                  <a:txBody>
                    <a:bodyPr/>
                    <a:lstStyle/>
                    <a:p>
                      <a:pPr algn="l"/>
                      <a:r>
                        <a:rPr lang="en-US" dirty="0">
                          <a:latin typeface="Times New Roman" panose="02020603050405020304" pitchFamily="18" charset="0"/>
                          <a:cs typeface="Times New Roman" panose="02020603050405020304" pitchFamily="18" charset="0"/>
                        </a:rPr>
                        <a:t>It reacts to sound sources by changing spontaneous motility and facial expressions</a:t>
                      </a:r>
                    </a:p>
                  </a:txBody>
                  <a:tcPr/>
                </a:tc>
                <a:tc>
                  <a:txBody>
                    <a:bodyPr/>
                    <a:lstStyle/>
                    <a:p>
                      <a:pPr algn="ctr"/>
                      <a:r>
                        <a:rPr lang="en-US" dirty="0">
                          <a:latin typeface="Times New Roman" panose="02020603050405020304" pitchFamily="18" charset="0"/>
                          <a:cs typeface="Times New Roman" panose="02020603050405020304" pitchFamily="18" charset="0"/>
                        </a:rPr>
                        <a:t>A newborn</a:t>
                      </a:r>
                    </a:p>
                  </a:txBody>
                  <a:tcPr/>
                </a:tc>
                <a:extLst>
                  <a:ext uri="{0D108BD9-81ED-4DB2-BD59-A6C34878D82A}">
                    <a16:rowId xmlns:a16="http://schemas.microsoft.com/office/drawing/2014/main" val="10006"/>
                  </a:ext>
                </a:extLst>
              </a:tr>
              <a:tr h="669041">
                <a:tc>
                  <a:txBody>
                    <a:bodyPr/>
                    <a:lstStyle/>
                    <a:p>
                      <a:pPr algn="l"/>
                      <a:r>
                        <a:rPr lang="en-US" dirty="0">
                          <a:latin typeface="Times New Roman" panose="02020603050405020304" pitchFamily="18" charset="0"/>
                          <a:cs typeface="Times New Roman" panose="02020603050405020304" pitchFamily="18" charset="0"/>
                        </a:rPr>
                        <a:t>Localization of the sound source by directional turning of the head in that direction</a:t>
                      </a:r>
                    </a:p>
                  </a:txBody>
                  <a:tcPr/>
                </a:tc>
                <a:tc>
                  <a:txBody>
                    <a:bodyPr/>
                    <a:lstStyle/>
                    <a:p>
                      <a:pPr algn="ctr"/>
                      <a:r>
                        <a:rPr lang="sr-Latn-RS" dirty="0">
                          <a:latin typeface="Times New Roman" panose="02020603050405020304" pitchFamily="18" charset="0"/>
                          <a:cs typeface="Times New Roman" panose="02020603050405020304" pitchFamily="18" charset="0"/>
                        </a:rPr>
                        <a:t>From</a:t>
                      </a:r>
                      <a:r>
                        <a:rPr lang="sr-Cyrl-RS" dirty="0">
                          <a:latin typeface="Times New Roman" panose="02020603050405020304" pitchFamily="18" charset="0"/>
                          <a:cs typeface="Times New Roman" panose="02020603050405020304" pitchFamily="18" charset="0"/>
                        </a:rPr>
                        <a:t> 3. </a:t>
                      </a:r>
                      <a:r>
                        <a:rPr lang="sr-Latn-RS" dirty="0">
                          <a:latin typeface="Times New Roman" panose="02020603050405020304" pitchFamily="18" charset="0"/>
                          <a:cs typeface="Times New Roman" panose="02020603050405020304" pitchFamily="18" charset="0"/>
                        </a:rPr>
                        <a:t>months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69776406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70</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560438"/>
            <a:ext cx="2971800" cy="2639961"/>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5348" y="560438"/>
            <a:ext cx="3122851" cy="2639961"/>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0" y="3480619"/>
            <a:ext cx="2971800" cy="2596331"/>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55348" y="3429000"/>
            <a:ext cx="3122851" cy="2647950"/>
          </a:xfrm>
          <a:prstGeom prst="rect">
            <a:avLst/>
          </a:prstGeom>
        </p:spPr>
      </p:pic>
    </p:spTree>
    <p:extLst>
      <p:ext uri="{BB962C8B-B14F-4D97-AF65-F5344CB8AC3E}">
        <p14:creationId xmlns:p14="http://schemas.microsoft.com/office/powerpoint/2010/main" val="49764913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52600"/>
            <a:ext cx="8229600" cy="4495800"/>
          </a:xfrm>
        </p:spPr>
        <p:txBody>
          <a:bodyPr>
            <a:normAutofit lnSpcReduction="10000"/>
          </a:bodyPr>
          <a:lstStyle/>
          <a:p>
            <a:pPr marL="114300" indent="0" algn="just">
              <a:buNone/>
            </a:pPr>
            <a:r>
              <a:rPr lang="sr-Latn-RS" dirty="0">
                <a:solidFill>
                  <a:schemeClr val="tx1"/>
                </a:solidFill>
                <a:latin typeface="Times New Roman" panose="02020603050405020304" pitchFamily="18" charset="0"/>
                <a:cs typeface="Times New Roman" panose="02020603050405020304" pitchFamily="18" charset="0"/>
              </a:rPr>
              <a:t>C</a:t>
            </a:r>
            <a:r>
              <a:rPr lang="en-US" dirty="0" err="1">
                <a:solidFill>
                  <a:schemeClr val="tx1"/>
                </a:solidFill>
                <a:latin typeface="Times New Roman" panose="02020603050405020304" pitchFamily="18" charset="0"/>
                <a:cs typeface="Times New Roman" panose="02020603050405020304" pitchFamily="18" charset="0"/>
              </a:rPr>
              <a:t>linical</a:t>
            </a:r>
            <a:r>
              <a:rPr lang="en-US" dirty="0">
                <a:solidFill>
                  <a:schemeClr val="tx1"/>
                </a:solidFill>
                <a:latin typeface="Times New Roman" panose="02020603050405020304" pitchFamily="18" charset="0"/>
                <a:cs typeface="Times New Roman" panose="02020603050405020304" pitchFamily="18" charset="0"/>
              </a:rPr>
              <a:t> picture</a:t>
            </a:r>
            <a:r>
              <a:rPr lang="sr-Latn-RS" dirty="0">
                <a:solidFill>
                  <a:schemeClr val="tx1"/>
                </a:solidFill>
                <a:latin typeface="Times New Roman" panose="02020603050405020304" pitchFamily="18" charset="0"/>
                <a:cs typeface="Times New Roman" panose="02020603050405020304" pitchFamily="18" charset="0"/>
              </a:rPr>
              <a:t>:</a:t>
            </a:r>
            <a:endParaRPr lang="en-US"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2/3 mental retardation</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Epilepsy</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Diagnosis</a:t>
            </a:r>
            <a:r>
              <a:rPr lang="sr-Latn-RS" dirty="0">
                <a:solidFill>
                  <a:schemeClr val="tx1"/>
                </a:solidFill>
                <a:latin typeface="Times New Roman" panose="02020603050405020304" pitchFamily="18" charset="0"/>
                <a:cs typeface="Times New Roman" panose="02020603050405020304" pitchFamily="18" charset="0"/>
              </a:rPr>
              <a:t>:</a:t>
            </a:r>
            <a:endParaRPr lang="en-US"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CT and MRI of the brain</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Retinal examination</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UZ</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Molecular genetic tests</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Therapy</a:t>
            </a:r>
            <a:r>
              <a:rPr lang="sr-Latn-RS" dirty="0">
                <a:solidFill>
                  <a:schemeClr val="tx1"/>
                </a:solidFill>
                <a:latin typeface="Times New Roman" panose="02020603050405020304" pitchFamily="18" charset="0"/>
                <a:cs typeface="Times New Roman" panose="02020603050405020304" pitchFamily="18" charset="0"/>
              </a:rPr>
              <a:t>:</a:t>
            </a:r>
            <a:endParaRPr lang="en-US"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Symptomatic (antiepileptics, </a:t>
            </a:r>
            <a:r>
              <a:rPr lang="sr-Latn-RS" dirty="0">
                <a:solidFill>
                  <a:schemeClr val="tx1"/>
                </a:solidFill>
                <a:latin typeface="Times New Roman" panose="02020603050405020304" pitchFamily="18" charset="0"/>
                <a:cs typeface="Times New Roman" panose="02020603050405020304" pitchFamily="18" charset="0"/>
              </a:rPr>
              <a:t>t</a:t>
            </a:r>
            <a:r>
              <a:rPr lang="en-US" dirty="0" err="1">
                <a:solidFill>
                  <a:schemeClr val="tx1"/>
                </a:solidFill>
                <a:latin typeface="Times New Roman" panose="02020603050405020304" pitchFamily="18" charset="0"/>
                <a:cs typeface="Times New Roman" panose="02020603050405020304" pitchFamily="18" charset="0"/>
              </a:rPr>
              <a:t>umor</a:t>
            </a:r>
            <a:r>
              <a:rPr lang="sr-Latn-RS" dirty="0">
                <a:solidFill>
                  <a:schemeClr val="tx1"/>
                </a:solidFill>
                <a:latin typeface="Times New Roman" panose="02020603050405020304" pitchFamily="18" charset="0"/>
                <a:cs typeface="Times New Roman" panose="02020603050405020304" pitchFamily="18" charset="0"/>
              </a:rPr>
              <a:t> neurosurgery</a:t>
            </a:r>
            <a:r>
              <a:rPr lang="en-US" dirty="0">
                <a:solidFill>
                  <a:schemeClr val="tx1"/>
                </a:solidFill>
                <a:latin typeface="Times New Roman" panose="02020603050405020304" pitchFamily="18" charset="0"/>
                <a:cs typeface="Times New Roman" panose="02020603050405020304" pitchFamily="18" charset="0"/>
              </a:rPr>
              <a:t>, dermabrasion of skin changes)</a:t>
            </a:r>
          </a:p>
        </p:txBody>
      </p:sp>
      <p:sp>
        <p:nvSpPr>
          <p:cNvPr id="5" name="Slide Number Placeholder 4"/>
          <p:cNvSpPr>
            <a:spLocks noGrp="1"/>
          </p:cNvSpPr>
          <p:nvPr>
            <p:ph type="sldNum" sz="quarter" idx="12"/>
          </p:nvPr>
        </p:nvSpPr>
        <p:spPr/>
        <p:txBody>
          <a:bodyPr/>
          <a:lstStyle/>
          <a:p>
            <a:fld id="{B6F15528-21DE-4FAA-801E-634DDDAF4B2B}" type="slidenum">
              <a:rPr lang="en-US" smtClean="0"/>
              <a:pPr/>
              <a:t>71</a:t>
            </a:fld>
            <a:endParaRPr lang="en-US"/>
          </a:p>
        </p:txBody>
      </p:sp>
      <p:sp>
        <p:nvSpPr>
          <p:cNvPr id="8" name="Title 1">
            <a:extLst>
              <a:ext uri="{FF2B5EF4-FFF2-40B4-BE49-F238E27FC236}">
                <a16:creationId xmlns:a16="http://schemas.microsoft.com/office/drawing/2014/main" id="{7E17F428-115B-CF77-28BA-0919EE5A89C0}"/>
              </a:ext>
            </a:extLst>
          </p:cNvPr>
          <p:cNvSpPr>
            <a:spLocks noGrp="1"/>
          </p:cNvSpPr>
          <p:nvPr>
            <p:ph type="title"/>
          </p:nvPr>
        </p:nvSpPr>
        <p:spPr>
          <a:xfrm>
            <a:off x="426128" y="408372"/>
            <a:ext cx="8260672" cy="1039427"/>
          </a:xfrm>
        </p:spPr>
        <p:txBody>
          <a:bodyPr>
            <a:normAutofit/>
          </a:bodyPr>
          <a:lstStyle/>
          <a:p>
            <a:r>
              <a:rPr lang="en-US" dirty="0">
                <a:solidFill>
                  <a:schemeClr val="tx1"/>
                </a:solidFill>
                <a:latin typeface="Times New Roman" panose="02020603050405020304" pitchFamily="18" charset="0"/>
                <a:cs typeface="Times New Roman" panose="02020603050405020304" pitchFamily="18" charset="0"/>
              </a:rPr>
              <a:t>Tuberous sclerosis complex</a:t>
            </a:r>
            <a:endParaRPr lang="en-US" dirty="0"/>
          </a:p>
        </p:txBody>
      </p:sp>
    </p:spTree>
    <p:extLst>
      <p:ext uri="{BB962C8B-B14F-4D97-AF65-F5344CB8AC3E}">
        <p14:creationId xmlns:p14="http://schemas.microsoft.com/office/powerpoint/2010/main" val="392088844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latin typeface="Times New Roman" panose="02020603050405020304" pitchFamily="18" charset="0"/>
                <a:cs typeface="Times New Roman" panose="02020603050405020304" pitchFamily="18" charset="0"/>
              </a:rPr>
              <a:t>neurofibromatosis</a:t>
            </a:r>
          </a:p>
        </p:txBody>
      </p:sp>
      <p:sp>
        <p:nvSpPr>
          <p:cNvPr id="3" name="Content Placeholder 2"/>
          <p:cNvSpPr>
            <a:spLocks noGrp="1"/>
          </p:cNvSpPr>
          <p:nvPr>
            <p:ph idx="1"/>
          </p:nvPr>
        </p:nvSpPr>
        <p:spPr/>
        <p:txBody>
          <a:bodyPr/>
          <a:lstStyle/>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Numerous hyperpigmented spots on the skin (white coffee spots) and multiple neurofibromas</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Neurofibromatosis 1 (peripheral) -1 in 3000, Autosomal dominant, chromosome 17, neurofibromin gene</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Neurofibromatosis 2 (central or bilateral acoustic neurinoma syndrome), chromosome 22, merlin gene</a:t>
            </a:r>
            <a:endParaRPr lang="sr-Cyrl-RS" dirty="0">
              <a:solidFill>
                <a:schemeClr val="tx1"/>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72</a:t>
            </a:fld>
            <a:endParaRPr lang="en-US"/>
          </a:p>
        </p:txBody>
      </p:sp>
    </p:spTree>
    <p:extLst>
      <p:ext uri="{BB962C8B-B14F-4D97-AF65-F5344CB8AC3E}">
        <p14:creationId xmlns:p14="http://schemas.microsoft.com/office/powerpoint/2010/main" val="337423043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114300" indent="0" algn="just">
              <a:buNone/>
            </a:pPr>
            <a:endParaRPr lang="sr-Cyrl-RS"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Macrocephaly, headache, epileptic attacks, disorder of cognitive functions, scoliosis</a:t>
            </a:r>
          </a:p>
          <a:p>
            <a:pPr marL="114300" indent="0" algn="just">
              <a:buNone/>
            </a:pPr>
            <a:endParaRPr lang="en-US"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Multiple tumors of the PNS (neurofibromas) benign tumors arising along any peripheral, visceral, or cranial nerve, including its roots, bundles, and ganglia; cutaneous and subcutaneous</a:t>
            </a:r>
          </a:p>
          <a:p>
            <a:pPr marL="114300" indent="0" algn="just">
              <a:buNone/>
            </a:pPr>
            <a:r>
              <a:rPr lang="en-US" dirty="0" err="1">
                <a:solidFill>
                  <a:schemeClr val="tx1"/>
                </a:solidFill>
                <a:latin typeface="Times New Roman" panose="02020603050405020304" pitchFamily="18" charset="0"/>
                <a:cs typeface="Times New Roman" panose="02020603050405020304" pitchFamily="18" charset="0"/>
              </a:rPr>
              <a:t>Lisch</a:t>
            </a:r>
            <a:r>
              <a:rPr lang="en-US" dirty="0">
                <a:solidFill>
                  <a:schemeClr val="tx1"/>
                </a:solidFill>
                <a:latin typeface="Times New Roman" panose="02020603050405020304" pitchFamily="18" charset="0"/>
                <a:cs typeface="Times New Roman" panose="02020603050405020304" pitchFamily="18" charset="0"/>
              </a:rPr>
              <a:t> nodules are nodule-like hamartomas</a:t>
            </a:r>
            <a:endParaRPr lang="sr-Cyrl-RS" dirty="0">
              <a:solidFill>
                <a:schemeClr val="tx1"/>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73</a:t>
            </a:fld>
            <a:endParaRPr lang="en-US"/>
          </a:p>
        </p:txBody>
      </p:sp>
      <p:sp>
        <p:nvSpPr>
          <p:cNvPr id="7" name="Title 6">
            <a:extLst>
              <a:ext uri="{FF2B5EF4-FFF2-40B4-BE49-F238E27FC236}">
                <a16:creationId xmlns:a16="http://schemas.microsoft.com/office/drawing/2014/main" id="{24005E18-494E-1F90-30FE-E13569CC1319}"/>
              </a:ext>
            </a:extLst>
          </p:cNvPr>
          <p:cNvSpPr>
            <a:spLocks noGrp="1"/>
          </p:cNvSpPr>
          <p:nvPr>
            <p:ph type="title"/>
          </p:nvPr>
        </p:nvSpPr>
        <p:spPr/>
        <p:txBody>
          <a:bodyPr/>
          <a:lstStyle/>
          <a:p>
            <a:r>
              <a:rPr lang="en-US" dirty="0"/>
              <a:t>Neurofibromatosis</a:t>
            </a:r>
            <a:r>
              <a:rPr lang="sr-Latn-RS" dirty="0"/>
              <a:t> 1</a:t>
            </a:r>
            <a:endParaRPr lang="en-US" dirty="0"/>
          </a:p>
        </p:txBody>
      </p:sp>
    </p:spTree>
    <p:extLst>
      <p:ext uri="{BB962C8B-B14F-4D97-AF65-F5344CB8AC3E}">
        <p14:creationId xmlns:p14="http://schemas.microsoft.com/office/powerpoint/2010/main" val="203451068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74</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5155" y="289232"/>
            <a:ext cx="2458910" cy="3295446"/>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3439" y="209755"/>
            <a:ext cx="2590800" cy="3374923"/>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5155" y="3664155"/>
            <a:ext cx="2458910" cy="260985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08523" y="3664156"/>
            <a:ext cx="2619375" cy="2609850"/>
          </a:xfrm>
          <a:prstGeom prst="rect">
            <a:avLst/>
          </a:prstGeom>
        </p:spPr>
      </p:pic>
    </p:spTree>
    <p:extLst>
      <p:ext uri="{BB962C8B-B14F-4D97-AF65-F5344CB8AC3E}">
        <p14:creationId xmlns:p14="http://schemas.microsoft.com/office/powerpoint/2010/main" val="262644199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600200"/>
            <a:ext cx="8382000" cy="5105400"/>
          </a:xfrm>
        </p:spPr>
        <p:txBody>
          <a:bodyPr>
            <a:normAutofit/>
          </a:bodyPr>
          <a:lstStyle/>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Multiples</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CNS tumors</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Optic</a:t>
            </a:r>
            <a:r>
              <a:rPr lang="sr-Latn-RS" dirty="0">
                <a:solidFill>
                  <a:schemeClr val="tx1"/>
                </a:solidFill>
                <a:latin typeface="Times New Roman" panose="02020603050405020304" pitchFamily="18" charset="0"/>
                <a:cs typeface="Times New Roman" panose="02020603050405020304" pitchFamily="18" charset="0"/>
              </a:rPr>
              <a:t> nerve </a:t>
            </a:r>
          </a:p>
          <a:p>
            <a:pPr marL="114300" indent="0" algn="just">
              <a:buNone/>
            </a:pPr>
            <a:r>
              <a:rPr lang="sr-Latn-RS" dirty="0">
                <a:solidFill>
                  <a:schemeClr val="tx1"/>
                </a:solidFill>
                <a:latin typeface="Times New Roman" panose="02020603050405020304" pitchFamily="18" charset="0"/>
                <a:cs typeface="Times New Roman" panose="02020603050405020304" pitchFamily="18" charset="0"/>
              </a:rPr>
              <a:t>glioma</a:t>
            </a:r>
            <a:endParaRPr lang="sr-Cyrl-RS" dirty="0">
              <a:solidFill>
                <a:schemeClr val="tx1"/>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75</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1600200"/>
            <a:ext cx="6051753" cy="4770284"/>
          </a:xfrm>
          <a:prstGeom prst="rect">
            <a:avLst/>
          </a:prstGeom>
        </p:spPr>
      </p:pic>
      <p:sp>
        <p:nvSpPr>
          <p:cNvPr id="8" name="Title 7">
            <a:extLst>
              <a:ext uri="{FF2B5EF4-FFF2-40B4-BE49-F238E27FC236}">
                <a16:creationId xmlns:a16="http://schemas.microsoft.com/office/drawing/2014/main" id="{902B885E-D603-FAE8-FF19-27A367A023AC}"/>
              </a:ext>
            </a:extLst>
          </p:cNvPr>
          <p:cNvSpPr>
            <a:spLocks noGrp="1"/>
          </p:cNvSpPr>
          <p:nvPr>
            <p:ph type="title"/>
          </p:nvPr>
        </p:nvSpPr>
        <p:spPr/>
        <p:txBody>
          <a:bodyPr/>
          <a:lstStyle/>
          <a:p>
            <a:r>
              <a:rPr lang="en-US" dirty="0"/>
              <a:t>Neurofibromatosis</a:t>
            </a:r>
            <a:r>
              <a:rPr lang="sr-Latn-RS" dirty="0"/>
              <a:t> 1</a:t>
            </a:r>
            <a:endParaRPr lang="en-US" dirty="0"/>
          </a:p>
        </p:txBody>
      </p:sp>
    </p:spTree>
    <p:extLst>
      <p:ext uri="{BB962C8B-B14F-4D97-AF65-F5344CB8AC3E}">
        <p14:creationId xmlns:p14="http://schemas.microsoft.com/office/powerpoint/2010/main" val="371688968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114300" indent="0" algn="just">
              <a:buNone/>
            </a:pPr>
            <a:endParaRPr lang="sr-Cyrl-RS" dirty="0">
              <a:solidFill>
                <a:schemeClr val="tx1"/>
              </a:solidFill>
              <a:latin typeface="Times New Roman" panose="02020603050405020304" pitchFamily="18" charset="0"/>
              <a:cs typeface="Times New Roman" panose="02020603050405020304" pitchFamily="18" charset="0"/>
            </a:endParaRPr>
          </a:p>
          <a:p>
            <a:pPr marL="114300" indent="0" algn="just">
              <a:buNone/>
            </a:pPr>
            <a:endParaRPr lang="sr-Cyrl-RS"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Hyperpigmentation of the skin (spots the color of white coffee, on any part of the skin except the hairy part of the head, eyebrows, palms, soles of the feet)</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Armpit and groin freckles are white coffee-colored spots with a small diameter</a:t>
            </a:r>
            <a:endParaRPr lang="sr-Cyrl-RS" dirty="0">
              <a:solidFill>
                <a:schemeClr val="tx1"/>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76</a:t>
            </a:fld>
            <a:endParaRPr lang="en-US"/>
          </a:p>
        </p:txBody>
      </p:sp>
      <p:sp>
        <p:nvSpPr>
          <p:cNvPr id="7" name="Title 6">
            <a:extLst>
              <a:ext uri="{FF2B5EF4-FFF2-40B4-BE49-F238E27FC236}">
                <a16:creationId xmlns:a16="http://schemas.microsoft.com/office/drawing/2014/main" id="{4BB13B73-7379-6912-BE73-5E5A8F62B50A}"/>
              </a:ext>
            </a:extLst>
          </p:cNvPr>
          <p:cNvSpPr>
            <a:spLocks noGrp="1"/>
          </p:cNvSpPr>
          <p:nvPr>
            <p:ph type="title"/>
          </p:nvPr>
        </p:nvSpPr>
        <p:spPr/>
        <p:txBody>
          <a:bodyPr/>
          <a:lstStyle/>
          <a:p>
            <a:r>
              <a:rPr lang="en-US" dirty="0"/>
              <a:t>Neurofibromatosis</a:t>
            </a:r>
            <a:r>
              <a:rPr lang="sr-Latn-RS" dirty="0"/>
              <a:t> 1</a:t>
            </a:r>
            <a:endParaRPr lang="en-US" dirty="0"/>
          </a:p>
        </p:txBody>
      </p:sp>
    </p:spTree>
    <p:extLst>
      <p:ext uri="{BB962C8B-B14F-4D97-AF65-F5344CB8AC3E}">
        <p14:creationId xmlns:p14="http://schemas.microsoft.com/office/powerpoint/2010/main" val="2842200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77</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381000"/>
            <a:ext cx="3989439" cy="2690326"/>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0600" y="381000"/>
            <a:ext cx="3838576" cy="269032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 y="3429000"/>
            <a:ext cx="3989439" cy="299146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00600" y="3433916"/>
            <a:ext cx="3838576" cy="2986549"/>
          </a:xfrm>
          <a:prstGeom prst="rect">
            <a:avLst/>
          </a:prstGeom>
        </p:spPr>
      </p:pic>
    </p:spTree>
    <p:extLst>
      <p:ext uri="{BB962C8B-B14F-4D97-AF65-F5344CB8AC3E}">
        <p14:creationId xmlns:p14="http://schemas.microsoft.com/office/powerpoint/2010/main" val="343247298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Other tumors:</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Meningiomas, schwannomas on long cranial nerves, spinal schwannomas, ependymomas</a:t>
            </a:r>
          </a:p>
          <a:p>
            <a:pPr marL="114300" indent="0" algn="just">
              <a:buNone/>
            </a:pPr>
            <a:endParaRPr lang="en-US" dirty="0">
              <a:solidFill>
                <a:schemeClr val="tx1"/>
              </a:solidFill>
              <a:latin typeface="Times New Roman" panose="02020603050405020304" pitchFamily="18" charset="0"/>
              <a:cs typeface="Times New Roman" panose="02020603050405020304" pitchFamily="18" charset="0"/>
            </a:endParaRP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Hearing loss, tinnitus, headache, balance disorder</a:t>
            </a:r>
            <a:endParaRPr lang="sr-Cyrl-RS" dirty="0">
              <a:solidFill>
                <a:schemeClr val="tx1"/>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78</a:t>
            </a:fld>
            <a:endParaRPr lang="en-US"/>
          </a:p>
        </p:txBody>
      </p:sp>
      <p:sp>
        <p:nvSpPr>
          <p:cNvPr id="7" name="Title 6">
            <a:extLst>
              <a:ext uri="{FF2B5EF4-FFF2-40B4-BE49-F238E27FC236}">
                <a16:creationId xmlns:a16="http://schemas.microsoft.com/office/drawing/2014/main" id="{F074F078-33FC-CCE7-69F4-0489EBB11C96}"/>
              </a:ext>
            </a:extLst>
          </p:cNvPr>
          <p:cNvSpPr>
            <a:spLocks noGrp="1"/>
          </p:cNvSpPr>
          <p:nvPr>
            <p:ph type="title"/>
          </p:nvPr>
        </p:nvSpPr>
        <p:spPr/>
        <p:txBody>
          <a:bodyPr/>
          <a:lstStyle/>
          <a:p>
            <a:r>
              <a:rPr lang="en-US" dirty="0" err="1"/>
              <a:t>Neurofibromatos</a:t>
            </a:r>
            <a:r>
              <a:rPr lang="sr-Latn-RS" dirty="0"/>
              <a:t> 2</a:t>
            </a:r>
            <a:endParaRPr lang="en-US" dirty="0"/>
          </a:p>
        </p:txBody>
      </p:sp>
    </p:spTree>
    <p:extLst>
      <p:ext uri="{BB962C8B-B14F-4D97-AF65-F5344CB8AC3E}">
        <p14:creationId xmlns:p14="http://schemas.microsoft.com/office/powerpoint/2010/main" val="215045949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chemeClr val="tx1"/>
                </a:solidFill>
                <a:latin typeface="Times New Roman" panose="02020603050405020304" pitchFamily="18" charset="0"/>
                <a:cs typeface="Times New Roman" panose="02020603050405020304" pitchFamily="18" charset="0"/>
              </a:rPr>
              <a:t>Encephalotrigeminal angiomatosis</a:t>
            </a:r>
          </a:p>
        </p:txBody>
      </p:sp>
      <p:sp>
        <p:nvSpPr>
          <p:cNvPr id="3" name="Content Placeholder 2"/>
          <p:cNvSpPr>
            <a:spLocks noGrp="1"/>
          </p:cNvSpPr>
          <p:nvPr>
            <p:ph idx="1"/>
          </p:nvPr>
        </p:nvSpPr>
        <p:spPr/>
        <p:txBody>
          <a:bodyPr/>
          <a:lstStyle/>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Cutaneous, neurological, ophthalmological manifestations</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Unilateral cutaneous vascular nevus of the face (red wine-colored nevus </a:t>
            </a:r>
            <a:r>
              <a:rPr lang="en-US" dirty="0" err="1">
                <a:solidFill>
                  <a:schemeClr val="tx1"/>
                </a:solidFill>
                <a:latin typeface="Times New Roman" panose="02020603050405020304" pitchFamily="18" charset="0"/>
                <a:cs typeface="Times New Roman" panose="02020603050405020304" pitchFamily="18" charset="0"/>
              </a:rPr>
              <a:t>flammeus</a:t>
            </a:r>
            <a:r>
              <a:rPr lang="en-US" dirty="0">
                <a:solidFill>
                  <a:schemeClr val="tx1"/>
                </a:solidFill>
                <a:latin typeface="Times New Roman" panose="02020603050405020304" pitchFamily="18" charset="0"/>
                <a:cs typeface="Times New Roman" panose="02020603050405020304" pitchFamily="18" charset="0"/>
              </a:rPr>
              <a:t>) at the level of the skin, on the skin</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Neurological manifestations (contralateral hemiparesis and </a:t>
            </a:r>
            <a:r>
              <a:rPr lang="en-US" dirty="0" err="1">
                <a:solidFill>
                  <a:schemeClr val="tx1"/>
                </a:solidFill>
                <a:latin typeface="Times New Roman" panose="02020603050405020304" pitchFamily="18" charset="0"/>
                <a:cs typeface="Times New Roman" panose="02020603050405020304" pitchFamily="18" charset="0"/>
              </a:rPr>
              <a:t>hemiatrophy</a:t>
            </a:r>
            <a:r>
              <a:rPr lang="en-US" dirty="0">
                <a:solidFill>
                  <a:schemeClr val="tx1"/>
                </a:solidFill>
                <a:latin typeface="Times New Roman" panose="02020603050405020304" pitchFamily="18" charset="0"/>
                <a:cs typeface="Times New Roman" panose="02020603050405020304" pitchFamily="18" charset="0"/>
              </a:rPr>
              <a:t>, epileptic seizures, mental retardation) are the result of the pressure of </a:t>
            </a:r>
            <a:r>
              <a:rPr lang="en-US" dirty="0" err="1">
                <a:solidFill>
                  <a:schemeClr val="tx1"/>
                </a:solidFill>
                <a:latin typeface="Times New Roman" panose="02020603050405020304" pitchFamily="18" charset="0"/>
                <a:cs typeface="Times New Roman" panose="02020603050405020304" pitchFamily="18" charset="0"/>
              </a:rPr>
              <a:t>angiomatously</a:t>
            </a:r>
            <a:r>
              <a:rPr lang="en-US" dirty="0">
                <a:solidFill>
                  <a:schemeClr val="tx1"/>
                </a:solidFill>
                <a:latin typeface="Times New Roman" panose="02020603050405020304" pitchFamily="18" charset="0"/>
                <a:cs typeface="Times New Roman" panose="02020603050405020304" pitchFamily="18" charset="0"/>
              </a:rPr>
              <a:t> altered blood vessels of the soft brain on the brain parenchyma and progress due to ischemia</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Ipsilateral choroidal angioma and the development of glaucoma</a:t>
            </a:r>
          </a:p>
          <a:p>
            <a:pPr marL="114300" indent="0" algn="just">
              <a:buNone/>
            </a:pPr>
            <a:r>
              <a:rPr lang="en-US" dirty="0">
                <a:solidFill>
                  <a:schemeClr val="tx1"/>
                </a:solidFill>
                <a:latin typeface="Times New Roman" panose="02020603050405020304" pitchFamily="18" charset="0"/>
                <a:cs typeface="Times New Roman" panose="02020603050405020304" pitchFamily="18" charset="0"/>
              </a:rPr>
              <a:t>The therapy is symptomatic</a:t>
            </a:r>
          </a:p>
        </p:txBody>
      </p:sp>
      <p:sp>
        <p:nvSpPr>
          <p:cNvPr id="5" name="Slide Number Placeholder 4"/>
          <p:cNvSpPr>
            <a:spLocks noGrp="1"/>
          </p:cNvSpPr>
          <p:nvPr>
            <p:ph type="sldNum" sz="quarter" idx="12"/>
          </p:nvPr>
        </p:nvSpPr>
        <p:spPr/>
        <p:txBody>
          <a:bodyPr/>
          <a:lstStyle/>
          <a:p>
            <a:fld id="{B6F15528-21DE-4FAA-801E-634DDDAF4B2B}" type="slidenum">
              <a:rPr lang="en-US" smtClean="0"/>
              <a:pPr/>
              <a:t>79</a:t>
            </a:fld>
            <a:endParaRPr lang="en-US"/>
          </a:p>
        </p:txBody>
      </p:sp>
    </p:spTree>
    <p:extLst>
      <p:ext uri="{BB962C8B-B14F-4D97-AF65-F5344CB8AC3E}">
        <p14:creationId xmlns:p14="http://schemas.microsoft.com/office/powerpoint/2010/main" val="39402027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0" indent="0"/>
            <a:r>
              <a:rPr lang="en-US" sz="3600" dirty="0">
                <a:solidFill>
                  <a:schemeClr val="tx1"/>
                </a:solidFill>
                <a:latin typeface="Times New Roman" panose="02020603050405020304" pitchFamily="18" charset="0"/>
                <a:cs typeface="Times New Roman" panose="02020603050405020304" pitchFamily="18" charset="0"/>
              </a:rPr>
              <a:t>Development of social contact and speech</a:t>
            </a:r>
            <a:endParaRPr lang="sr-Cyrl-RS" sz="3600"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1905000"/>
            <a:ext cx="8229600" cy="4221163"/>
          </a:xfrm>
        </p:spPr>
        <p:txBody>
          <a:bodyPr>
            <a:normAutofit/>
          </a:bodyPr>
          <a:lstStyle/>
          <a:p>
            <a:pPr marL="0" indent="0" algn="just">
              <a:buNone/>
            </a:pPr>
            <a:endParaRPr lang="en-US" sz="2400" dirty="0"/>
          </a:p>
        </p:txBody>
      </p:sp>
      <p:sp>
        <p:nvSpPr>
          <p:cNvPr id="5" name="Slide Number Placeholder 4"/>
          <p:cNvSpPr>
            <a:spLocks noGrp="1"/>
          </p:cNvSpPr>
          <p:nvPr>
            <p:ph type="sldNum" sz="quarter" idx="12"/>
          </p:nvPr>
        </p:nvSpPr>
        <p:spPr/>
        <p:txBody>
          <a:bodyPr/>
          <a:lstStyle/>
          <a:p>
            <a:fld id="{407108C3-BB08-4ECC-A2D9-2E02EB16B128}" type="slidenum">
              <a:rPr lang="en-US" smtClean="0"/>
              <a:t>8</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919173599"/>
              </p:ext>
            </p:extLst>
          </p:nvPr>
        </p:nvGraphicFramePr>
        <p:xfrm>
          <a:off x="467544" y="1844823"/>
          <a:ext cx="8352928" cy="4281340"/>
        </p:xfrm>
        <a:graphic>
          <a:graphicData uri="http://schemas.openxmlformats.org/drawingml/2006/table">
            <a:tbl>
              <a:tblPr firstRow="1" bandRow="1">
                <a:tableStyleId>{5C22544A-7EE6-4342-B048-85BDC9FD1C3A}</a:tableStyleId>
              </a:tblPr>
              <a:tblGrid>
                <a:gridCol w="5832648">
                  <a:extLst>
                    <a:ext uri="{9D8B030D-6E8A-4147-A177-3AD203B41FA5}">
                      <a16:colId xmlns:a16="http://schemas.microsoft.com/office/drawing/2014/main" val="20000"/>
                    </a:ext>
                  </a:extLst>
                </a:gridCol>
                <a:gridCol w="2520280">
                  <a:extLst>
                    <a:ext uri="{9D8B030D-6E8A-4147-A177-3AD203B41FA5}">
                      <a16:colId xmlns:a16="http://schemas.microsoft.com/office/drawing/2014/main" val="20001"/>
                    </a:ext>
                  </a:extLst>
                </a:gridCol>
              </a:tblGrid>
              <a:tr h="581011">
                <a:tc>
                  <a:txBody>
                    <a:bodyPr/>
                    <a:lstStyle/>
                    <a:p>
                      <a:pPr algn="ctr"/>
                      <a:endParaRPr lang="en-US" dirty="0">
                        <a:latin typeface="Times New Roman" panose="02020603050405020304" pitchFamily="18" charset="0"/>
                        <a:cs typeface="Times New Roman" panose="02020603050405020304" pitchFamily="18" charset="0"/>
                      </a:endParaRPr>
                    </a:p>
                  </a:txBody>
                  <a:tcPr/>
                </a:tc>
                <a:tc>
                  <a:txBody>
                    <a:bodyPr/>
                    <a:lstStyle/>
                    <a:p>
                      <a:pPr algn="ctr"/>
                      <a:r>
                        <a:rPr lang="sr-Latn-RS" dirty="0">
                          <a:latin typeface="Times New Roman" panose="02020603050405020304" pitchFamily="18" charset="0"/>
                          <a:cs typeface="Times New Roman" panose="02020603050405020304" pitchFamily="18" charset="0"/>
                        </a:rPr>
                        <a:t>Age</a:t>
                      </a:r>
                      <a:r>
                        <a:rPr lang="sr-Cyrl-RS" dirty="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0"/>
                  </a:ext>
                </a:extLst>
              </a:tr>
              <a:tr h="409565">
                <a:tc>
                  <a:txBody>
                    <a:bodyPr/>
                    <a:lstStyle/>
                    <a:p>
                      <a:pPr algn="l"/>
                      <a:r>
                        <a:rPr lang="en-US" dirty="0">
                          <a:latin typeface="Times New Roman" panose="02020603050405020304" pitchFamily="18" charset="0"/>
                          <a:cs typeface="Times New Roman" panose="02020603050405020304" pitchFamily="18" charset="0"/>
                        </a:rPr>
                        <a:t>The baby begins to smile as the mother speaks to her</a:t>
                      </a:r>
                    </a:p>
                  </a:txBody>
                  <a:tcPr/>
                </a:tc>
                <a:tc>
                  <a:txBody>
                    <a:bodyPr/>
                    <a:lstStyle/>
                    <a:p>
                      <a:pPr algn="ctr"/>
                      <a:r>
                        <a:rPr lang="sr-Cyrl-RS" dirty="0">
                          <a:latin typeface="Times New Roman" panose="02020603050405020304" pitchFamily="18" charset="0"/>
                          <a:cs typeface="Times New Roman" panose="02020603050405020304" pitchFamily="18" charset="0"/>
                        </a:rPr>
                        <a:t>4-6. </a:t>
                      </a:r>
                      <a:r>
                        <a:rPr lang="sr-Latn-RS" dirty="0">
                          <a:latin typeface="Times New Roman" panose="02020603050405020304" pitchFamily="18" charset="0"/>
                          <a:cs typeface="Times New Roman" panose="02020603050405020304" pitchFamily="18" charset="0"/>
                        </a:rPr>
                        <a:t>weeks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1"/>
                  </a:ext>
                </a:extLst>
              </a:tr>
              <a:tr h="387044">
                <a:tc>
                  <a:txBody>
                    <a:bodyPr/>
                    <a:lstStyle/>
                    <a:p>
                      <a:pPr algn="l"/>
                      <a:r>
                        <a:rPr lang="en-US" dirty="0">
                          <a:latin typeface="Times New Roman" panose="02020603050405020304" pitchFamily="18" charset="0"/>
                          <a:cs typeface="Times New Roman" panose="02020603050405020304" pitchFamily="18" charset="0"/>
                        </a:rPr>
                        <a:t>Vocalization</a:t>
                      </a:r>
                    </a:p>
                  </a:txBody>
                  <a:tcPr/>
                </a:tc>
                <a:tc>
                  <a:txBody>
                    <a:bodyPr/>
                    <a:lstStyle/>
                    <a:p>
                      <a:pPr algn="ctr"/>
                      <a:r>
                        <a:rPr lang="sr-Cyrl-RS" dirty="0">
                          <a:latin typeface="Times New Roman" panose="02020603050405020304" pitchFamily="18" charset="0"/>
                          <a:cs typeface="Times New Roman" panose="02020603050405020304" pitchFamily="18" charset="0"/>
                        </a:rPr>
                        <a:t>6-8. </a:t>
                      </a:r>
                      <a:r>
                        <a:rPr lang="sr-Latn-RS" dirty="0">
                          <a:latin typeface="Times New Roman" panose="02020603050405020304" pitchFamily="18" charset="0"/>
                          <a:cs typeface="Times New Roman" panose="02020603050405020304" pitchFamily="18" charset="0"/>
                        </a:rPr>
                        <a:t>weeks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2"/>
                  </a:ext>
                </a:extLst>
              </a:tr>
              <a:tr h="387044">
                <a:tc>
                  <a:txBody>
                    <a:bodyPr/>
                    <a:lstStyle/>
                    <a:p>
                      <a:pPr algn="l"/>
                      <a:r>
                        <a:rPr lang="en-US" dirty="0">
                          <a:latin typeface="Times New Roman" panose="02020603050405020304" pitchFamily="18" charset="0"/>
                          <a:cs typeface="Times New Roman" panose="02020603050405020304" pitchFamily="18" charset="0"/>
                        </a:rPr>
                        <a:t>Showing interest in people and objects around you</a:t>
                      </a:r>
                    </a:p>
                  </a:txBody>
                  <a:tcPr/>
                </a:tc>
                <a:tc>
                  <a:txBody>
                    <a:bodyPr/>
                    <a:lstStyle/>
                    <a:p>
                      <a:pPr algn="ctr"/>
                      <a:r>
                        <a:rPr lang="sr-Cyrl-RS" dirty="0">
                          <a:latin typeface="Times New Roman" panose="02020603050405020304" pitchFamily="18" charset="0"/>
                          <a:cs typeface="Times New Roman" panose="02020603050405020304" pitchFamily="18" charset="0"/>
                        </a:rPr>
                        <a:t>12</a:t>
                      </a:r>
                      <a:r>
                        <a:rPr lang="sr-Latn-RS" dirty="0">
                          <a:latin typeface="Times New Roman" panose="02020603050405020304" pitchFamily="18" charset="0"/>
                          <a:cs typeface="Times New Roman" panose="02020603050405020304" pitchFamily="18" charset="0"/>
                        </a:rPr>
                        <a:t>.weeks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3"/>
                  </a:ext>
                </a:extLst>
              </a:tr>
              <a:tr h="677327">
                <a:tc>
                  <a:txBody>
                    <a:bodyPr/>
                    <a:lstStyle/>
                    <a:p>
                      <a:pPr algn="l"/>
                      <a:r>
                        <a:rPr lang="en-US" dirty="0">
                          <a:latin typeface="Times New Roman" panose="02020603050405020304" pitchFamily="18" charset="0"/>
                          <a:cs typeface="Times New Roman" panose="02020603050405020304" pitchFamily="18" charset="0"/>
                        </a:rPr>
                        <a:t>Laughs loudly, expresses displeasure or satisfaction with facial expressions, motor skills and voice</a:t>
                      </a:r>
                    </a:p>
                  </a:txBody>
                  <a:tcPr/>
                </a:tc>
                <a:tc>
                  <a:txBody>
                    <a:bodyPr/>
                    <a:lstStyle/>
                    <a:p>
                      <a:pPr algn="ctr"/>
                      <a:r>
                        <a:rPr lang="sr-Cyrl-RS" dirty="0">
                          <a:latin typeface="Times New Roman" panose="02020603050405020304" pitchFamily="18" charset="0"/>
                          <a:cs typeface="Times New Roman" panose="02020603050405020304" pitchFamily="18" charset="0"/>
                        </a:rPr>
                        <a:t>16</a:t>
                      </a:r>
                      <a:r>
                        <a:rPr lang="sr-Latn-RS" dirty="0">
                          <a:latin typeface="Times New Roman" panose="02020603050405020304" pitchFamily="18" charset="0"/>
                          <a:cs typeface="Times New Roman" panose="02020603050405020304" pitchFamily="18" charset="0"/>
                        </a:rPr>
                        <a:t>. weeks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4"/>
                  </a:ext>
                </a:extLst>
              </a:tr>
              <a:tr h="677327">
                <a:tc>
                  <a:txBody>
                    <a:bodyPr/>
                    <a:lstStyle/>
                    <a:p>
                      <a:pPr algn="l"/>
                      <a:r>
                        <a:rPr lang="en-US" dirty="0">
                          <a:latin typeface="Times New Roman" panose="02020603050405020304" pitchFamily="18" charset="0"/>
                          <a:cs typeface="Times New Roman" panose="02020603050405020304" pitchFamily="18" charset="0"/>
                        </a:rPr>
                        <a:t>Recognizing and rejecting strangers, and accepting well-known persons</a:t>
                      </a:r>
                    </a:p>
                  </a:txBody>
                  <a:tcPr/>
                </a:tc>
                <a:tc>
                  <a:txBody>
                    <a:bodyPr/>
                    <a:lstStyle/>
                    <a:p>
                      <a:pPr algn="ctr"/>
                      <a:r>
                        <a:rPr lang="sr-Cyrl-RS" dirty="0">
                          <a:latin typeface="Times New Roman" panose="02020603050405020304" pitchFamily="18" charset="0"/>
                          <a:cs typeface="Times New Roman" panose="02020603050405020304" pitchFamily="18" charset="0"/>
                        </a:rPr>
                        <a:t>6 </a:t>
                      </a:r>
                      <a:r>
                        <a:rPr lang="sr-Latn-RS" dirty="0">
                          <a:latin typeface="Times New Roman" panose="02020603050405020304" pitchFamily="18" charset="0"/>
                          <a:cs typeface="Times New Roman" panose="02020603050405020304" pitchFamily="18" charset="0"/>
                        </a:rPr>
                        <a:t>months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5"/>
                  </a:ext>
                </a:extLst>
              </a:tr>
              <a:tr h="581011">
                <a:tc>
                  <a:txBody>
                    <a:bodyPr/>
                    <a:lstStyle/>
                    <a:p>
                      <a:pPr algn="l"/>
                      <a:r>
                        <a:rPr lang="sr-Latn-RS" dirty="0">
                          <a:latin typeface="Times New Roman" panose="02020603050405020304" pitchFamily="18" charset="0"/>
                          <a:cs typeface="Times New Roman" panose="02020603050405020304" pitchFamily="18" charset="0"/>
                        </a:rPr>
                        <a:t>It</a:t>
                      </a:r>
                      <a:r>
                        <a:rPr lang="en-US" dirty="0">
                          <a:latin typeface="Times New Roman" panose="02020603050405020304" pitchFamily="18" charset="0"/>
                          <a:cs typeface="Times New Roman" panose="02020603050405020304" pitchFamily="18" charset="0"/>
                        </a:rPr>
                        <a:t> waves his hand in greeting, says m</a:t>
                      </a:r>
                      <a:r>
                        <a:rPr lang="sr-Latn-RS" dirty="0">
                          <a:latin typeface="Times New Roman" panose="02020603050405020304" pitchFamily="18" charset="0"/>
                          <a:cs typeface="Times New Roman" panose="02020603050405020304" pitchFamily="18" charset="0"/>
                        </a:rPr>
                        <a:t>um, dad</a:t>
                      </a:r>
                      <a:endParaRPr lang="en-US" dirty="0">
                        <a:latin typeface="Times New Roman" panose="02020603050405020304" pitchFamily="18" charset="0"/>
                        <a:cs typeface="Times New Roman" panose="02020603050405020304" pitchFamily="18" charset="0"/>
                      </a:endParaRPr>
                    </a:p>
                  </a:txBody>
                  <a:tcPr/>
                </a:tc>
                <a:tc>
                  <a:txBody>
                    <a:bodyPr/>
                    <a:lstStyle/>
                    <a:p>
                      <a:pPr algn="ctr"/>
                      <a:r>
                        <a:rPr lang="sr-Cyrl-RS" dirty="0">
                          <a:latin typeface="Times New Roman" panose="02020603050405020304" pitchFamily="18" charset="0"/>
                          <a:cs typeface="Times New Roman" panose="02020603050405020304" pitchFamily="18" charset="0"/>
                        </a:rPr>
                        <a:t>8</a:t>
                      </a:r>
                      <a:r>
                        <a:rPr lang="sr-Latn-RS" dirty="0">
                          <a:latin typeface="Times New Roman" panose="02020603050405020304" pitchFamily="18" charset="0"/>
                          <a:cs typeface="Times New Roman" panose="02020603050405020304" pitchFamily="18" charset="0"/>
                        </a:rPr>
                        <a:t> months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6"/>
                  </a:ext>
                </a:extLst>
              </a:tr>
              <a:tr h="581011">
                <a:tc>
                  <a:txBody>
                    <a:bodyPr/>
                    <a:lstStyle/>
                    <a:p>
                      <a:pPr algn="l"/>
                      <a:r>
                        <a:rPr lang="en-US" dirty="0">
                          <a:latin typeface="Times New Roman" panose="02020603050405020304" pitchFamily="18" charset="0"/>
                          <a:cs typeface="Times New Roman" panose="02020603050405020304" pitchFamily="18" charset="0"/>
                        </a:rPr>
                        <a:t>Participates in dressing</a:t>
                      </a:r>
                    </a:p>
                  </a:txBody>
                  <a:tcPr/>
                </a:tc>
                <a:tc>
                  <a:txBody>
                    <a:bodyPr/>
                    <a:lstStyle/>
                    <a:p>
                      <a:pPr algn="ctr"/>
                      <a:r>
                        <a:rPr lang="sr-Cyrl-RS" dirty="0">
                          <a:latin typeface="Times New Roman" panose="02020603050405020304" pitchFamily="18" charset="0"/>
                          <a:cs typeface="Times New Roman" panose="02020603050405020304" pitchFamily="18" charset="0"/>
                        </a:rPr>
                        <a:t>11</a:t>
                      </a:r>
                      <a:r>
                        <a:rPr lang="sr-Latn-RS" dirty="0">
                          <a:latin typeface="Times New Roman" panose="02020603050405020304" pitchFamily="18" charset="0"/>
                          <a:cs typeface="Times New Roman" panose="02020603050405020304" pitchFamily="18" charset="0"/>
                        </a:rPr>
                        <a:t>. months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20013168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6DF1F4-E642-4527-B5AC-42C0534EC56B}" type="datetime1">
              <a:rPr lang="sr-Latn-RS" smtClean="0"/>
              <a:t>20.2.2024.</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80</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9200" y="226142"/>
            <a:ext cx="3110692" cy="23622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338" y="2998839"/>
            <a:ext cx="3429000" cy="3796481"/>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5846" y="2588342"/>
            <a:ext cx="2057400" cy="4206978"/>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2338" y="206477"/>
            <a:ext cx="3429000" cy="2777613"/>
          </a:xfrm>
          <a:prstGeom prst="rect">
            <a:avLst/>
          </a:prstGeom>
        </p:spPr>
      </p:pic>
    </p:spTree>
    <p:extLst>
      <p:ext uri="{BB962C8B-B14F-4D97-AF65-F5344CB8AC3E}">
        <p14:creationId xmlns:p14="http://schemas.microsoft.com/office/powerpoint/2010/main" val="208170293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1"/>
          <p:cNvSpPr>
            <a:spLocks noChangeArrowheads="1"/>
          </p:cNvSpPr>
          <p:nvPr/>
        </p:nvSpPr>
        <p:spPr bwMode="auto">
          <a:xfrm>
            <a:off x="533400" y="3105150"/>
            <a:ext cx="67818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3200" dirty="0">
                <a:latin typeface="Times New Roman" pitchFamily="18" charset="0"/>
                <a:cs typeface="Times New Roman" pitchFamily="18" charset="0"/>
              </a:rPr>
              <a:t>Clinical syndromes caused by damage to certain lobes of the brain</a:t>
            </a:r>
          </a:p>
          <a:p>
            <a:pPr eaLnBrk="1" hangingPunct="1"/>
            <a:r>
              <a:rPr lang="en-US" altLang="en-US" sz="3200" dirty="0">
                <a:latin typeface="Times New Roman" pitchFamily="18" charset="0"/>
                <a:cs typeface="Times New Roman" pitchFamily="18" charset="0"/>
              </a:rPr>
              <a:t>Aphasia, apraxia, agnosia</a:t>
            </a:r>
          </a:p>
        </p:txBody>
      </p:sp>
    </p:spTree>
    <p:extLst>
      <p:ext uri="{BB962C8B-B14F-4D97-AF65-F5344CB8AC3E}">
        <p14:creationId xmlns:p14="http://schemas.microsoft.com/office/powerpoint/2010/main" val="50576993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Rot="1" noChangeArrowheads="1"/>
          </p:cNvSpPr>
          <p:nvPr>
            <p:ph idx="1"/>
          </p:nvPr>
        </p:nvSpPr>
        <p:spPr>
          <a:xfrm>
            <a:off x="228600" y="1752600"/>
            <a:ext cx="8686800" cy="4876800"/>
          </a:xfrm>
        </p:spPr>
        <p:txBody>
          <a:bodyPr rtlCol="0">
            <a:normAutofit/>
          </a:bodyPr>
          <a:lstStyle/>
          <a:p>
            <a:pPr marL="114300" indent="0" algn="just" fontAlgn="auto">
              <a:spcAft>
                <a:spcPts val="0"/>
              </a:spcAft>
              <a:buFont typeface="Arial" pitchFamily="34" charset="0"/>
              <a:buNone/>
              <a:defRPr/>
            </a:pPr>
            <a:endParaRPr lang="sr-Cyrl-RS" altLang="en-US" dirty="0">
              <a:solidFill>
                <a:schemeClr val="tx1"/>
              </a:solidFill>
              <a:latin typeface="Times New Roman" panose="02020603050405020304" pitchFamily="18" charset="0"/>
              <a:cs typeface="Times New Roman" panose="02020603050405020304" pitchFamily="18" charset="0"/>
            </a:endParaRPr>
          </a:p>
          <a:p>
            <a:pPr marL="114300" indent="0" algn="just" fontAlgn="auto">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Brodmann - divided the cerebral cortex into 47 fields</a:t>
            </a:r>
          </a:p>
          <a:p>
            <a:pPr marL="114300" indent="0" algn="just" fontAlgn="auto">
              <a:spcAft>
                <a:spcPts val="0"/>
              </a:spcAft>
              <a:buFont typeface="Arial" pitchFamily="34" charset="0"/>
              <a:buNone/>
              <a:defRPr/>
            </a:pPr>
            <a:endParaRPr lang="en-US" altLang="en-US" dirty="0">
              <a:solidFill>
                <a:schemeClr val="tx1"/>
              </a:solidFill>
              <a:latin typeface="Times New Roman" panose="02020603050405020304" pitchFamily="18" charset="0"/>
              <a:cs typeface="Times New Roman" panose="02020603050405020304" pitchFamily="18" charset="0"/>
            </a:endParaRPr>
          </a:p>
          <a:p>
            <a:pPr marL="114300" indent="0" algn="just" fontAlgn="auto">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In a functional sense, the cortex of the hemispheres is organized:</a:t>
            </a:r>
          </a:p>
          <a:p>
            <a:pPr marL="114300" indent="0" algn="just" fontAlgn="auto">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          - primary motor areas</a:t>
            </a:r>
          </a:p>
          <a:p>
            <a:pPr marL="114300" indent="0" algn="just" fontAlgn="auto">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          - sensory areas (sight, hearing, touch, smell, taste)</a:t>
            </a:r>
          </a:p>
          <a:p>
            <a:pPr marL="114300" indent="0" algn="just" fontAlgn="auto">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          - modally specific areas</a:t>
            </a:r>
          </a:p>
          <a:p>
            <a:pPr marL="114300" indent="0" algn="just" fontAlgn="auto">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          - polymodal associative areas (integration of different sensory information - basis of higher cortical functions)</a:t>
            </a:r>
          </a:p>
        </p:txBody>
      </p:sp>
      <p:sp>
        <p:nvSpPr>
          <p:cNvPr id="9220"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38C2C899-90EB-4F10-B32F-78241BA59DE3}" type="slidenum">
              <a:rPr lang="en-US" altLang="en-US">
                <a:solidFill>
                  <a:schemeClr val="tx2"/>
                </a:solidFill>
              </a:rPr>
              <a:pPr eaLnBrk="1" hangingPunct="1"/>
              <a:t>82</a:t>
            </a:fld>
            <a:endParaRPr lang="en-US" altLang="en-US">
              <a:solidFill>
                <a:schemeClr val="tx2"/>
              </a:solidFill>
            </a:endParaRPr>
          </a:p>
        </p:txBody>
      </p:sp>
      <p:sp>
        <p:nvSpPr>
          <p:cNvPr id="9" name="Rectangle 2"/>
          <p:cNvSpPr>
            <a:spLocks noGrp="1" noRot="1" noChangeArrowheads="1"/>
          </p:cNvSpPr>
          <p:nvPr>
            <p:ph type="title"/>
          </p:nvPr>
        </p:nvSpPr>
        <p:spPr/>
        <p:txBody>
          <a:bodyPr/>
          <a:lstStyle/>
          <a:p>
            <a:pPr fontAlgn="auto">
              <a:spcAft>
                <a:spcPts val="0"/>
              </a:spcAft>
              <a:defRPr/>
            </a:pPr>
            <a:r>
              <a:rPr lang="en-US" altLang="en-US" dirty="0">
                <a:solidFill>
                  <a:schemeClr val="tx1"/>
                </a:solidFill>
                <a:latin typeface="Times New Roman" panose="02020603050405020304" pitchFamily="18" charset="0"/>
                <a:cs typeface="Times New Roman" panose="02020603050405020304" pitchFamily="18" charset="0"/>
              </a:rPr>
              <a:t>Lobes of the Brain</a:t>
            </a:r>
          </a:p>
        </p:txBody>
      </p:sp>
    </p:spTree>
    <p:extLst>
      <p:ext uri="{BB962C8B-B14F-4D97-AF65-F5344CB8AC3E}">
        <p14:creationId xmlns:p14="http://schemas.microsoft.com/office/powerpoint/2010/main" val="1420206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Rot="1" noChangeArrowheads="1"/>
          </p:cNvSpPr>
          <p:nvPr>
            <p:ph idx="1"/>
          </p:nvPr>
        </p:nvSpPr>
        <p:spPr/>
        <p:txBody>
          <a:bodyPr rtlCol="0">
            <a:normAutofit/>
          </a:bodyPr>
          <a:lstStyle/>
          <a:p>
            <a:pPr marL="114300" indent="0" algn="just" fontAlgn="auto">
              <a:lnSpc>
                <a:spcPct val="80000"/>
              </a:lnSpc>
              <a:spcAft>
                <a:spcPts val="0"/>
              </a:spcAft>
              <a:buFont typeface="Arial" pitchFamily="34" charset="0"/>
              <a:buNone/>
              <a:defRPr/>
            </a:pPr>
            <a:endParaRPr lang="sr-Latn-RS" altLang="en-US" dirty="0">
              <a:solidFill>
                <a:schemeClr val="tx1"/>
              </a:solidFill>
              <a:latin typeface="Times New Roman" panose="02020603050405020304" pitchFamily="18" charset="0"/>
              <a:cs typeface="Times New Roman" panose="02020603050405020304" pitchFamily="18" charset="0"/>
            </a:endParaRPr>
          </a:p>
          <a:p>
            <a:pPr marL="114300" indent="0" algn="just" fontAlgn="auto">
              <a:lnSpc>
                <a:spcPct val="80000"/>
              </a:lnSpc>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Frontal</a:t>
            </a:r>
          </a:p>
          <a:p>
            <a:pPr marL="114300" indent="0" algn="just" fontAlgn="auto">
              <a:lnSpc>
                <a:spcPct val="80000"/>
              </a:lnSpc>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Temporal</a:t>
            </a:r>
          </a:p>
          <a:p>
            <a:pPr marL="114300" indent="0" algn="just" fontAlgn="auto">
              <a:lnSpc>
                <a:spcPct val="80000"/>
              </a:lnSpc>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Parietal</a:t>
            </a:r>
          </a:p>
          <a:p>
            <a:pPr marL="114300" indent="0" algn="just" fontAlgn="auto">
              <a:lnSpc>
                <a:spcPct val="80000"/>
              </a:lnSpc>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Occipital</a:t>
            </a:r>
          </a:p>
          <a:p>
            <a:pPr marL="114300" indent="0" algn="just" fontAlgn="auto">
              <a:lnSpc>
                <a:spcPct val="80000"/>
              </a:lnSpc>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The limbic system</a:t>
            </a:r>
          </a:p>
          <a:p>
            <a:pPr marL="114300" indent="0" algn="just" fontAlgn="auto">
              <a:lnSpc>
                <a:spcPct val="80000"/>
              </a:lnSpc>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      -</a:t>
            </a:r>
            <a:r>
              <a:rPr lang="sr-Latn-RS" altLang="en-US" dirty="0">
                <a:solidFill>
                  <a:schemeClr val="tx1"/>
                </a:solidFill>
                <a:latin typeface="Times New Roman" panose="02020603050405020304" pitchFamily="18" charset="0"/>
                <a:cs typeface="Times New Roman" panose="02020603050405020304" pitchFamily="18" charset="0"/>
              </a:rPr>
              <a:t> </a:t>
            </a:r>
            <a:r>
              <a:rPr lang="en-US" altLang="en-US" dirty="0">
                <a:solidFill>
                  <a:schemeClr val="tx1"/>
                </a:solidFill>
                <a:latin typeface="Times New Roman" panose="02020603050405020304" pitchFamily="18" charset="0"/>
                <a:cs typeface="Times New Roman" panose="02020603050405020304" pitchFamily="18" charset="0"/>
              </a:rPr>
              <a:t>division does not imply general functional or cytoarchitectonic division</a:t>
            </a:r>
          </a:p>
          <a:p>
            <a:pPr marL="114300" indent="0" algn="just" fontAlgn="auto">
              <a:lnSpc>
                <a:spcPct val="80000"/>
              </a:lnSpc>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     -</a:t>
            </a:r>
            <a:r>
              <a:rPr lang="sr-Latn-RS" altLang="en-US" dirty="0">
                <a:solidFill>
                  <a:schemeClr val="tx1"/>
                </a:solidFill>
                <a:latin typeface="Times New Roman" panose="02020603050405020304" pitchFamily="18" charset="0"/>
                <a:cs typeface="Times New Roman" panose="02020603050405020304" pitchFamily="18" charset="0"/>
              </a:rPr>
              <a:t>    </a:t>
            </a:r>
            <a:r>
              <a:rPr lang="en-US" altLang="en-US" dirty="0">
                <a:solidFill>
                  <a:schemeClr val="tx1"/>
                </a:solidFill>
                <a:latin typeface="Times New Roman" panose="02020603050405020304" pitchFamily="18" charset="0"/>
                <a:cs typeface="Times New Roman" panose="02020603050405020304" pitchFamily="18" charset="0"/>
              </a:rPr>
              <a:t>different parts of the cortex – different cognitive functions</a:t>
            </a:r>
          </a:p>
          <a:p>
            <a:pPr marL="114300" indent="0" algn="just" fontAlgn="auto">
              <a:lnSpc>
                <a:spcPct val="80000"/>
              </a:lnSpc>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     - </a:t>
            </a:r>
            <a:r>
              <a:rPr lang="sr-Latn-RS" altLang="en-US" dirty="0">
                <a:solidFill>
                  <a:schemeClr val="tx1"/>
                </a:solidFill>
                <a:latin typeface="Times New Roman" panose="02020603050405020304" pitchFamily="18" charset="0"/>
                <a:cs typeface="Times New Roman" panose="02020603050405020304" pitchFamily="18" charset="0"/>
              </a:rPr>
              <a:t>   </a:t>
            </a:r>
            <a:r>
              <a:rPr lang="en-US" altLang="en-US" dirty="0">
                <a:solidFill>
                  <a:schemeClr val="tx1"/>
                </a:solidFill>
                <a:latin typeface="Times New Roman" panose="02020603050405020304" pitchFamily="18" charset="0"/>
                <a:cs typeface="Times New Roman" panose="02020603050405020304" pitchFamily="18" charset="0"/>
              </a:rPr>
              <a:t>interaction with other cortical and subcortical structures is also important</a:t>
            </a:r>
          </a:p>
        </p:txBody>
      </p:sp>
      <p:sp>
        <p:nvSpPr>
          <p:cNvPr id="10245"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F01A4539-4960-4FFE-9A9F-72FA89C84F24}" type="slidenum">
              <a:rPr lang="en-US" altLang="en-US">
                <a:solidFill>
                  <a:schemeClr val="tx2"/>
                </a:solidFill>
              </a:rPr>
              <a:pPr eaLnBrk="1" hangingPunct="1"/>
              <a:t>83</a:t>
            </a:fld>
            <a:endParaRPr lang="en-US" altLang="en-US">
              <a:solidFill>
                <a:schemeClr val="tx2"/>
              </a:solidFill>
            </a:endParaRPr>
          </a:p>
        </p:txBody>
      </p:sp>
      <p:sp>
        <p:nvSpPr>
          <p:cNvPr id="3" name="Title 2">
            <a:extLst>
              <a:ext uri="{FF2B5EF4-FFF2-40B4-BE49-F238E27FC236}">
                <a16:creationId xmlns:a16="http://schemas.microsoft.com/office/drawing/2014/main" id="{F2824200-81A0-6670-006B-226555F3817E}"/>
              </a:ext>
            </a:extLst>
          </p:cNvPr>
          <p:cNvSpPr>
            <a:spLocks noGrp="1"/>
          </p:cNvSpPr>
          <p:nvPr>
            <p:ph type="title"/>
          </p:nvPr>
        </p:nvSpPr>
        <p:spPr/>
        <p:txBody>
          <a:bodyPr/>
          <a:lstStyle/>
          <a:p>
            <a:r>
              <a:rPr lang="en-US" dirty="0"/>
              <a:t>Lobes of the Brain</a:t>
            </a:r>
          </a:p>
        </p:txBody>
      </p:sp>
    </p:spTree>
    <p:extLst>
      <p:ext uri="{BB962C8B-B14F-4D97-AF65-F5344CB8AC3E}">
        <p14:creationId xmlns:p14="http://schemas.microsoft.com/office/powerpoint/2010/main" val="369329811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rrowheads="1"/>
          </p:cNvSpPr>
          <p:nvPr>
            <p:ph type="title"/>
          </p:nvPr>
        </p:nvSpPr>
        <p:spPr/>
        <p:txBody>
          <a:bodyPr/>
          <a:lstStyle/>
          <a:p>
            <a:pPr fontAlgn="auto">
              <a:spcAft>
                <a:spcPts val="0"/>
              </a:spcAft>
              <a:defRPr/>
            </a:pPr>
            <a:endParaRPr lang="en-US" altLang="en-US">
              <a:solidFill>
                <a:schemeClr val="accent1">
                  <a:lumMod val="75000"/>
                </a:schemeClr>
              </a:solidFill>
            </a:endParaRPr>
          </a:p>
        </p:txBody>
      </p:sp>
      <p:sp>
        <p:nvSpPr>
          <p:cNvPr id="11267" name="Rectangle 3"/>
          <p:cNvSpPr>
            <a:spLocks noGrp="1" noRot="1" noChangeArrowheads="1"/>
          </p:cNvSpPr>
          <p:nvPr>
            <p:ph idx="1"/>
          </p:nvPr>
        </p:nvSpPr>
        <p:spPr/>
        <p:txBody>
          <a:bodyPr/>
          <a:lstStyle/>
          <a:p>
            <a:endParaRPr lang="en-US" altLang="en-US"/>
          </a:p>
        </p:txBody>
      </p:sp>
      <p:pic>
        <p:nvPicPr>
          <p:cNvPr id="1126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288"/>
            <a:ext cx="9144000" cy="686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70"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0AA5DF21-223D-444F-9C84-A2351B7DCC52}" type="slidenum">
              <a:rPr lang="en-US" altLang="en-US">
                <a:solidFill>
                  <a:schemeClr val="tx2"/>
                </a:solidFill>
              </a:rPr>
              <a:pPr eaLnBrk="1" hangingPunct="1"/>
              <a:t>84</a:t>
            </a:fld>
            <a:endParaRPr lang="en-US" altLang="en-US">
              <a:solidFill>
                <a:schemeClr val="tx2"/>
              </a:solidFill>
            </a:endParaRPr>
          </a:p>
        </p:txBody>
      </p:sp>
    </p:spTree>
    <p:extLst>
      <p:ext uri="{BB962C8B-B14F-4D97-AF65-F5344CB8AC3E}">
        <p14:creationId xmlns:p14="http://schemas.microsoft.com/office/powerpoint/2010/main" val="28684430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Rot="1" noChangeArrowheads="1"/>
          </p:cNvSpPr>
          <p:nvPr>
            <p:ph idx="1"/>
          </p:nvPr>
        </p:nvSpPr>
        <p:spPr/>
        <p:txBody>
          <a:bodyPr/>
          <a:lstStyle/>
          <a:p>
            <a:pPr algn="just">
              <a:buFont typeface="Wingdings" pitchFamily="2" charset="2"/>
              <a:buNone/>
            </a:pPr>
            <a:endParaRPr lang="sr-Latn-CS" altLang="en-US" dirty="0">
              <a:solidFill>
                <a:schemeClr val="tx1"/>
              </a:solidFill>
              <a:latin typeface="Times New Roman" pitchFamily="18" charset="0"/>
              <a:cs typeface="Times New Roman" pitchFamily="18" charset="0"/>
            </a:endParaRPr>
          </a:p>
          <a:p>
            <a:pPr marL="114300" indent="0" algn="just">
              <a:buNone/>
            </a:pPr>
            <a:r>
              <a:rPr lang="en-US" altLang="en-US" dirty="0">
                <a:solidFill>
                  <a:schemeClr val="tx1"/>
                </a:solidFill>
                <a:latin typeface="Times New Roman" pitchFamily="18" charset="0"/>
                <a:cs typeface="Times New Roman" pitchFamily="18" charset="0"/>
              </a:rPr>
              <a:t>Unilateral damage indicated the difference of the hemispheres</a:t>
            </a:r>
          </a:p>
          <a:p>
            <a:pPr marL="114300" indent="0" algn="just">
              <a:buNone/>
            </a:pPr>
            <a:endParaRPr lang="en-US" altLang="en-US" dirty="0">
              <a:solidFill>
                <a:schemeClr val="tx1"/>
              </a:solidFill>
              <a:latin typeface="Times New Roman" pitchFamily="18" charset="0"/>
              <a:cs typeface="Times New Roman" pitchFamily="18" charset="0"/>
            </a:endParaRPr>
          </a:p>
          <a:p>
            <a:pPr marL="114300" indent="0" algn="just">
              <a:buNone/>
            </a:pPr>
            <a:r>
              <a:rPr lang="en-US" altLang="en-US" dirty="0">
                <a:solidFill>
                  <a:schemeClr val="tx1"/>
                </a:solidFill>
                <a:latin typeface="Times New Roman" pitchFamily="18" charset="0"/>
                <a:cs typeface="Times New Roman" pitchFamily="18" charset="0"/>
              </a:rPr>
              <a:t>Dominant (speech and hand usually match)</a:t>
            </a:r>
          </a:p>
          <a:p>
            <a:pPr marL="114300" indent="0" algn="just">
              <a:buNone/>
            </a:pPr>
            <a:r>
              <a:rPr lang="en-US" altLang="en-US" dirty="0">
                <a:solidFill>
                  <a:schemeClr val="tx1"/>
                </a:solidFill>
                <a:latin typeface="Times New Roman" pitchFamily="18" charset="0"/>
                <a:cs typeface="Times New Roman" pitchFamily="18" charset="0"/>
              </a:rPr>
              <a:t>Non-dominant (role in the organization of visuospatial functions)</a:t>
            </a:r>
          </a:p>
        </p:txBody>
      </p:sp>
      <p:sp>
        <p:nvSpPr>
          <p:cNvPr id="12292"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86F2FC72-9F35-41A2-A7BE-C78AEA3B1494}" type="slidenum">
              <a:rPr lang="en-US" altLang="en-US">
                <a:solidFill>
                  <a:schemeClr val="tx2"/>
                </a:solidFill>
              </a:rPr>
              <a:pPr eaLnBrk="1" hangingPunct="1"/>
              <a:t>85</a:t>
            </a:fld>
            <a:endParaRPr lang="en-US" altLang="en-US">
              <a:solidFill>
                <a:schemeClr val="tx2"/>
              </a:solidFill>
            </a:endParaRPr>
          </a:p>
        </p:txBody>
      </p:sp>
      <p:sp>
        <p:nvSpPr>
          <p:cNvPr id="3" name="Title 2">
            <a:extLst>
              <a:ext uri="{FF2B5EF4-FFF2-40B4-BE49-F238E27FC236}">
                <a16:creationId xmlns:a16="http://schemas.microsoft.com/office/drawing/2014/main" id="{A381B8AD-A2DF-88B9-B9A8-503842948452}"/>
              </a:ext>
            </a:extLst>
          </p:cNvPr>
          <p:cNvSpPr>
            <a:spLocks noGrp="1"/>
          </p:cNvSpPr>
          <p:nvPr>
            <p:ph type="title"/>
          </p:nvPr>
        </p:nvSpPr>
        <p:spPr/>
        <p:txBody>
          <a:bodyPr/>
          <a:lstStyle/>
          <a:p>
            <a:r>
              <a:rPr lang="en-US" dirty="0"/>
              <a:t>Lobes of the Brain</a:t>
            </a:r>
          </a:p>
        </p:txBody>
      </p:sp>
    </p:spTree>
    <p:extLst>
      <p:ext uri="{BB962C8B-B14F-4D97-AF65-F5344CB8AC3E}">
        <p14:creationId xmlns:p14="http://schemas.microsoft.com/office/powerpoint/2010/main" val="411984529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Rot="1" noChangeArrowheads="1"/>
          </p:cNvSpPr>
          <p:nvPr>
            <p:ph idx="1"/>
          </p:nvPr>
        </p:nvSpPr>
        <p:spPr/>
        <p:txBody>
          <a:bodyPr rtlCol="0">
            <a:normAutofit/>
          </a:bodyPr>
          <a:lstStyle/>
          <a:p>
            <a:pPr marL="114300" indent="0" algn="just" fontAlgn="auto">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Vascularization</a:t>
            </a:r>
          </a:p>
          <a:p>
            <a:pPr marL="114300" indent="0" algn="just" fontAlgn="auto">
              <a:spcAft>
                <a:spcPts val="0"/>
              </a:spcAft>
              <a:buFont typeface="Arial" pitchFamily="34" charset="0"/>
              <a:buNone/>
              <a:defRPr/>
            </a:pPr>
            <a:endParaRPr lang="en-US" altLang="en-US" dirty="0">
              <a:solidFill>
                <a:schemeClr val="tx1"/>
              </a:solidFill>
              <a:latin typeface="Times New Roman" panose="02020603050405020304" pitchFamily="18" charset="0"/>
              <a:cs typeface="Times New Roman" panose="02020603050405020304" pitchFamily="18" charset="0"/>
            </a:endParaRPr>
          </a:p>
          <a:p>
            <a:pPr marL="114300" indent="0" algn="just" fontAlgn="auto">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Anterior cerebral artery</a:t>
            </a:r>
            <a:r>
              <a:rPr lang="sr-Latn-RS" altLang="en-US" dirty="0">
                <a:solidFill>
                  <a:schemeClr val="tx1"/>
                </a:solidFill>
                <a:latin typeface="Times New Roman" panose="02020603050405020304" pitchFamily="18" charset="0"/>
                <a:cs typeface="Times New Roman" panose="02020603050405020304" pitchFamily="18" charset="0"/>
              </a:rPr>
              <a:t> (ACA)</a:t>
            </a:r>
            <a:r>
              <a:rPr lang="en-US" altLang="en-US" dirty="0">
                <a:solidFill>
                  <a:schemeClr val="tx1"/>
                </a:solidFill>
                <a:latin typeface="Times New Roman" panose="02020603050405020304" pitchFamily="18" charset="0"/>
                <a:cs typeface="Times New Roman" panose="02020603050405020304" pitchFamily="18" charset="0"/>
              </a:rPr>
              <a:t> - medial surface of the primary motor cortex - control of the contralateral leg</a:t>
            </a:r>
          </a:p>
          <a:p>
            <a:pPr marL="114300" indent="0" algn="just" fontAlgn="auto">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 </a:t>
            </a:r>
          </a:p>
          <a:p>
            <a:pPr marL="114300" indent="0" algn="just" fontAlgn="auto">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Middle cerebral artery </a:t>
            </a:r>
            <a:r>
              <a:rPr lang="sr-Latn-RS" altLang="en-US" dirty="0">
                <a:solidFill>
                  <a:schemeClr val="tx1"/>
                </a:solidFill>
                <a:latin typeface="Times New Roman" panose="02020603050405020304" pitchFamily="18" charset="0"/>
                <a:cs typeface="Times New Roman" panose="02020603050405020304" pitchFamily="18" charset="0"/>
              </a:rPr>
              <a:t>(MCA) </a:t>
            </a:r>
            <a:r>
              <a:rPr lang="en-US" altLang="en-US" dirty="0">
                <a:solidFill>
                  <a:schemeClr val="tx1"/>
                </a:solidFill>
                <a:latin typeface="Times New Roman" panose="02020603050405020304" pitchFamily="18" charset="0"/>
                <a:cs typeface="Times New Roman" panose="02020603050405020304" pitchFamily="18" charset="0"/>
              </a:rPr>
              <a:t>- larger area (control of the opposite half of the face and hand)</a:t>
            </a:r>
          </a:p>
        </p:txBody>
      </p:sp>
      <p:sp>
        <p:nvSpPr>
          <p:cNvPr id="1331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B4C70416-3BCB-4D2D-A6ED-844B6B5003CE}" type="slidenum">
              <a:rPr lang="en-US" altLang="en-US">
                <a:solidFill>
                  <a:schemeClr val="tx2"/>
                </a:solidFill>
              </a:rPr>
              <a:pPr eaLnBrk="1" hangingPunct="1"/>
              <a:t>86</a:t>
            </a:fld>
            <a:endParaRPr lang="en-US" altLang="en-US">
              <a:solidFill>
                <a:schemeClr val="tx2"/>
              </a:solidFill>
            </a:endParaRPr>
          </a:p>
        </p:txBody>
      </p:sp>
      <p:sp>
        <p:nvSpPr>
          <p:cNvPr id="3" name="Title 2">
            <a:extLst>
              <a:ext uri="{FF2B5EF4-FFF2-40B4-BE49-F238E27FC236}">
                <a16:creationId xmlns:a16="http://schemas.microsoft.com/office/drawing/2014/main" id="{1AF4D7CA-10CA-9B39-C385-402EF0BFCE04}"/>
              </a:ext>
            </a:extLst>
          </p:cNvPr>
          <p:cNvSpPr>
            <a:spLocks noGrp="1"/>
          </p:cNvSpPr>
          <p:nvPr>
            <p:ph type="title"/>
          </p:nvPr>
        </p:nvSpPr>
        <p:spPr/>
        <p:txBody>
          <a:bodyPr/>
          <a:lstStyle/>
          <a:p>
            <a:r>
              <a:rPr lang="en-US" dirty="0"/>
              <a:t>FRONTAL LOBE</a:t>
            </a:r>
          </a:p>
        </p:txBody>
      </p:sp>
    </p:spTree>
    <p:extLst>
      <p:ext uri="{BB962C8B-B14F-4D97-AF65-F5344CB8AC3E}">
        <p14:creationId xmlns:p14="http://schemas.microsoft.com/office/powerpoint/2010/main" val="143992583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Rot="1" noChangeArrowheads="1"/>
          </p:cNvSpPr>
          <p:nvPr>
            <p:ph idx="1"/>
          </p:nvPr>
        </p:nvSpPr>
        <p:spPr>
          <a:xfrm>
            <a:off x="228600" y="1676400"/>
            <a:ext cx="8686800" cy="4983163"/>
          </a:xfrm>
        </p:spPr>
        <p:txBody>
          <a:bodyPr/>
          <a:lstStyle/>
          <a:p>
            <a:pPr algn="just">
              <a:lnSpc>
                <a:spcPct val="90000"/>
              </a:lnSpc>
              <a:buFont typeface="Wingdings" pitchFamily="2" charset="2"/>
              <a:buNone/>
            </a:pPr>
            <a:r>
              <a:rPr lang="en-US" altLang="en-US" dirty="0">
                <a:solidFill>
                  <a:schemeClr val="tx1"/>
                </a:solidFill>
                <a:latin typeface="Times New Roman" pitchFamily="18" charset="0"/>
                <a:cs typeface="Times New Roman" pitchFamily="18" charset="0"/>
              </a:rPr>
              <a:t>A. Primary motor cortex in the precentral gyrus</a:t>
            </a:r>
          </a:p>
          <a:p>
            <a:pPr algn="just">
              <a:lnSpc>
                <a:spcPct val="90000"/>
              </a:lnSpc>
              <a:buFont typeface="Wingdings" pitchFamily="2" charset="2"/>
              <a:buNone/>
            </a:pPr>
            <a:r>
              <a:rPr lang="en-US" altLang="en-US" dirty="0">
                <a:solidFill>
                  <a:schemeClr val="tx1"/>
                </a:solidFill>
                <a:latin typeface="Times New Roman" pitchFamily="18" charset="0"/>
                <a:cs typeface="Times New Roman" pitchFamily="18" charset="0"/>
              </a:rPr>
              <a:t>       - control of the motor function of the opposite half of the body</a:t>
            </a:r>
          </a:p>
          <a:p>
            <a:pPr algn="just">
              <a:lnSpc>
                <a:spcPct val="90000"/>
              </a:lnSpc>
              <a:buFont typeface="Wingdings" pitchFamily="2" charset="2"/>
              <a:buNone/>
            </a:pPr>
            <a:r>
              <a:rPr lang="en-US" altLang="en-US" dirty="0">
                <a:solidFill>
                  <a:schemeClr val="tx1"/>
                </a:solidFill>
                <a:latin typeface="Times New Roman" pitchFamily="18" charset="0"/>
                <a:cs typeface="Times New Roman" pitchFamily="18" charset="0"/>
              </a:rPr>
              <a:t>       - pyramidal deficit</a:t>
            </a:r>
          </a:p>
          <a:p>
            <a:pPr algn="just">
              <a:lnSpc>
                <a:spcPct val="90000"/>
              </a:lnSpc>
              <a:buFont typeface="Wingdings" pitchFamily="2" charset="2"/>
              <a:buNone/>
            </a:pPr>
            <a:r>
              <a:rPr lang="en-US" altLang="en-US" dirty="0">
                <a:solidFill>
                  <a:schemeClr val="tx1"/>
                </a:solidFill>
                <a:latin typeface="Times New Roman" pitchFamily="18" charset="0"/>
                <a:cs typeface="Times New Roman" pitchFamily="18" charset="0"/>
              </a:rPr>
              <a:t>B. Supplementary motor zone</a:t>
            </a:r>
          </a:p>
          <a:p>
            <a:pPr algn="just">
              <a:lnSpc>
                <a:spcPct val="90000"/>
              </a:lnSpc>
              <a:buFont typeface="Wingdings" pitchFamily="2" charset="2"/>
              <a:buNone/>
            </a:pPr>
            <a:r>
              <a:rPr lang="en-US" altLang="en-US" dirty="0">
                <a:solidFill>
                  <a:schemeClr val="tx1"/>
                </a:solidFill>
                <a:latin typeface="Times New Roman" pitchFamily="18" charset="0"/>
                <a:cs typeface="Times New Roman" pitchFamily="18" charset="0"/>
              </a:rPr>
              <a:t>       - planning and coordination of complex motor movements</a:t>
            </a:r>
          </a:p>
          <a:p>
            <a:pPr algn="just">
              <a:lnSpc>
                <a:spcPct val="90000"/>
              </a:lnSpc>
              <a:buFont typeface="Wingdings" pitchFamily="2" charset="2"/>
              <a:buNone/>
            </a:pPr>
            <a:r>
              <a:rPr lang="en-US" altLang="en-US" dirty="0">
                <a:solidFill>
                  <a:schemeClr val="tx1"/>
                </a:solidFill>
                <a:latin typeface="Times New Roman" pitchFamily="18" charset="0"/>
                <a:cs typeface="Times New Roman" pitchFamily="18" charset="0"/>
              </a:rPr>
              <a:t>       - contralateral hypokinesia and apraxia (without rigidity and tremors)</a:t>
            </a:r>
          </a:p>
          <a:p>
            <a:pPr algn="just">
              <a:lnSpc>
                <a:spcPct val="90000"/>
              </a:lnSpc>
              <a:buFont typeface="Wingdings" pitchFamily="2" charset="2"/>
              <a:buNone/>
            </a:pPr>
            <a:r>
              <a:rPr lang="sr-Latn-RS" altLang="en-US" dirty="0">
                <a:solidFill>
                  <a:schemeClr val="tx1"/>
                </a:solidFill>
                <a:latin typeface="Times New Roman" pitchFamily="18" charset="0"/>
                <a:cs typeface="Times New Roman" pitchFamily="18" charset="0"/>
              </a:rPr>
              <a:t>C</a:t>
            </a:r>
            <a:r>
              <a:rPr lang="en-US" altLang="en-US" dirty="0">
                <a:solidFill>
                  <a:schemeClr val="tx1"/>
                </a:solidFill>
                <a:latin typeface="Times New Roman" pitchFamily="18" charset="0"/>
                <a:cs typeface="Times New Roman" pitchFamily="18" charset="0"/>
              </a:rPr>
              <a:t>. Brock's zone</a:t>
            </a:r>
          </a:p>
          <a:p>
            <a:pPr algn="just">
              <a:lnSpc>
                <a:spcPct val="90000"/>
              </a:lnSpc>
              <a:buFont typeface="Wingdings" pitchFamily="2" charset="2"/>
              <a:buNone/>
            </a:pPr>
            <a:r>
              <a:rPr lang="en-US" altLang="en-US" dirty="0">
                <a:solidFill>
                  <a:schemeClr val="tx1"/>
                </a:solidFill>
                <a:latin typeface="Times New Roman" pitchFamily="18" charset="0"/>
                <a:cs typeface="Times New Roman" pitchFamily="18" charset="0"/>
              </a:rPr>
              <a:t>        - motor or expressive speech</a:t>
            </a:r>
          </a:p>
          <a:p>
            <a:pPr algn="just">
              <a:lnSpc>
                <a:spcPct val="90000"/>
              </a:lnSpc>
              <a:buFont typeface="Wingdings" pitchFamily="2" charset="2"/>
              <a:buNone/>
            </a:pPr>
            <a:r>
              <a:rPr lang="en-US" altLang="en-US" dirty="0">
                <a:solidFill>
                  <a:schemeClr val="tx1"/>
                </a:solidFill>
                <a:latin typeface="Times New Roman" pitchFamily="18" charset="0"/>
                <a:cs typeface="Times New Roman" pitchFamily="18" charset="0"/>
              </a:rPr>
              <a:t>        - aphasia</a:t>
            </a:r>
          </a:p>
          <a:p>
            <a:pPr algn="just">
              <a:lnSpc>
                <a:spcPct val="90000"/>
              </a:lnSpc>
              <a:buFont typeface="Wingdings" pitchFamily="2" charset="2"/>
              <a:buNone/>
            </a:pPr>
            <a:r>
              <a:rPr lang="sr-Latn-RS" altLang="en-US" dirty="0">
                <a:solidFill>
                  <a:schemeClr val="tx1"/>
                </a:solidFill>
                <a:latin typeface="Times New Roman" pitchFamily="18" charset="0"/>
                <a:cs typeface="Times New Roman" pitchFamily="18" charset="0"/>
              </a:rPr>
              <a:t>D</a:t>
            </a:r>
            <a:r>
              <a:rPr lang="en-US" altLang="en-US" dirty="0">
                <a:solidFill>
                  <a:schemeClr val="tx1"/>
                </a:solidFill>
                <a:latin typeface="Times New Roman" pitchFamily="18" charset="0"/>
                <a:cs typeface="Times New Roman" pitchFamily="18" charset="0"/>
              </a:rPr>
              <a:t>. Cortical center for urination – voluntary inhibition of bladder emptying</a:t>
            </a:r>
            <a:endParaRPr lang="sr-Latn-CS" altLang="en-US" dirty="0">
              <a:solidFill>
                <a:schemeClr val="tx1"/>
              </a:solidFill>
              <a:latin typeface="Times New Roman" pitchFamily="18" charset="0"/>
              <a:cs typeface="Times New Roman" pitchFamily="18" charset="0"/>
            </a:endParaRPr>
          </a:p>
        </p:txBody>
      </p:sp>
      <p:sp>
        <p:nvSpPr>
          <p:cNvPr id="14341"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EE73423-A867-4A5C-9C94-3BEE72FC99CB}" type="slidenum">
              <a:rPr lang="en-US" altLang="en-US">
                <a:solidFill>
                  <a:schemeClr val="tx2"/>
                </a:solidFill>
              </a:rPr>
              <a:pPr eaLnBrk="1" hangingPunct="1"/>
              <a:t>87</a:t>
            </a:fld>
            <a:endParaRPr lang="en-US" altLang="en-US">
              <a:solidFill>
                <a:schemeClr val="tx2"/>
              </a:solidFill>
            </a:endParaRPr>
          </a:p>
        </p:txBody>
      </p:sp>
      <p:sp>
        <p:nvSpPr>
          <p:cNvPr id="3" name="Title 2">
            <a:extLst>
              <a:ext uri="{FF2B5EF4-FFF2-40B4-BE49-F238E27FC236}">
                <a16:creationId xmlns:a16="http://schemas.microsoft.com/office/drawing/2014/main" id="{36F77461-F879-8F13-938A-4A5E20C8DC69}"/>
              </a:ext>
            </a:extLst>
          </p:cNvPr>
          <p:cNvSpPr>
            <a:spLocks noGrp="1"/>
          </p:cNvSpPr>
          <p:nvPr>
            <p:ph type="title"/>
          </p:nvPr>
        </p:nvSpPr>
        <p:spPr/>
        <p:txBody>
          <a:bodyPr/>
          <a:lstStyle/>
          <a:p>
            <a:r>
              <a:rPr lang="en-US" dirty="0"/>
              <a:t>FRONTAL LOBE syndrome</a:t>
            </a:r>
          </a:p>
        </p:txBody>
      </p:sp>
    </p:spTree>
    <p:extLst>
      <p:ext uri="{BB962C8B-B14F-4D97-AF65-F5344CB8AC3E}">
        <p14:creationId xmlns:p14="http://schemas.microsoft.com/office/powerpoint/2010/main" val="235867513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Rot="1" noChangeArrowheads="1"/>
          </p:cNvSpPr>
          <p:nvPr>
            <p:ph idx="1"/>
          </p:nvPr>
        </p:nvSpPr>
        <p:spPr>
          <a:xfrm>
            <a:off x="457200" y="1676400"/>
            <a:ext cx="8229600" cy="4754563"/>
          </a:xfrm>
        </p:spPr>
        <p:txBody>
          <a:bodyPr rtlCol="0">
            <a:normAutofit lnSpcReduction="10000"/>
          </a:bodyPr>
          <a:lstStyle/>
          <a:p>
            <a:pPr algn="just" fontAlgn="auto">
              <a:spcAft>
                <a:spcPts val="0"/>
              </a:spcAft>
              <a:buFont typeface="Wingdings" pitchFamily="2" charset="2"/>
              <a:buNone/>
              <a:defRPr/>
            </a:pPr>
            <a:r>
              <a:rPr lang="sr-Latn-RS" altLang="en-US" dirty="0">
                <a:solidFill>
                  <a:schemeClr val="tx1"/>
                </a:solidFill>
                <a:latin typeface="Times New Roman" panose="02020603050405020304" pitchFamily="18" charset="0"/>
                <a:cs typeface="Times New Roman" panose="02020603050405020304" pitchFamily="18" charset="0"/>
              </a:rPr>
              <a:t>E. Center for control of voluntary horizontal gaze to the opposite side</a:t>
            </a:r>
          </a:p>
          <a:p>
            <a:pPr algn="just" fontAlgn="auto">
              <a:spcAft>
                <a:spcPts val="0"/>
              </a:spcAft>
              <a:buFont typeface="Wingdings" pitchFamily="2" charset="2"/>
              <a:buNone/>
              <a:defRPr/>
            </a:pPr>
            <a:r>
              <a:rPr lang="sr-Latn-RS" altLang="en-US" dirty="0">
                <a:solidFill>
                  <a:schemeClr val="tx1"/>
                </a:solidFill>
                <a:latin typeface="Times New Roman" panose="02020603050405020304" pitchFamily="18" charset="0"/>
                <a:cs typeface="Times New Roman" panose="02020603050405020304" pitchFamily="18" charset="0"/>
              </a:rPr>
              <a:t>       - looks at the focal point</a:t>
            </a:r>
          </a:p>
          <a:p>
            <a:pPr algn="just" fontAlgn="auto">
              <a:spcAft>
                <a:spcPts val="0"/>
              </a:spcAft>
              <a:buFont typeface="Wingdings" pitchFamily="2" charset="2"/>
              <a:buNone/>
              <a:defRPr/>
            </a:pPr>
            <a:r>
              <a:rPr lang="sr-Latn-RS" altLang="en-US" dirty="0">
                <a:solidFill>
                  <a:schemeClr val="tx1"/>
                </a:solidFill>
                <a:latin typeface="Times New Roman" panose="02020603050405020304" pitchFamily="18" charset="0"/>
                <a:cs typeface="Times New Roman" panose="02020603050405020304" pitchFamily="18" charset="0"/>
              </a:rPr>
              <a:t>F. Prefrontal cortex</a:t>
            </a:r>
          </a:p>
          <a:p>
            <a:pPr algn="just" fontAlgn="auto">
              <a:spcAft>
                <a:spcPts val="0"/>
              </a:spcAft>
              <a:buFont typeface="Wingdings" pitchFamily="2" charset="2"/>
              <a:buNone/>
              <a:defRPr/>
            </a:pPr>
            <a:r>
              <a:rPr lang="sr-Latn-RS" altLang="en-US" dirty="0">
                <a:solidFill>
                  <a:schemeClr val="tx1"/>
                </a:solidFill>
                <a:latin typeface="Times New Roman" panose="02020603050405020304" pitchFamily="18" charset="0"/>
                <a:cs typeface="Times New Roman" panose="02020603050405020304" pitchFamily="18" charset="0"/>
              </a:rPr>
              <a:t>       - planning and execution of motor activities,</a:t>
            </a:r>
          </a:p>
          <a:p>
            <a:pPr algn="just" fontAlgn="auto">
              <a:spcAft>
                <a:spcPts val="0"/>
              </a:spcAft>
              <a:buFont typeface="Wingdings" pitchFamily="2" charset="2"/>
              <a:buNone/>
              <a:defRPr/>
            </a:pPr>
            <a:r>
              <a:rPr lang="sr-Latn-RS" altLang="en-US" dirty="0">
                <a:solidFill>
                  <a:schemeClr val="tx1"/>
                </a:solidFill>
                <a:latin typeface="Times New Roman" panose="02020603050405020304" pitchFamily="18" charset="0"/>
                <a:cs typeface="Times New Roman" panose="02020603050405020304" pitchFamily="18" charset="0"/>
              </a:rPr>
              <a:t>         emotional expression and behavioral control</a:t>
            </a:r>
          </a:p>
          <a:p>
            <a:pPr algn="just" fontAlgn="auto">
              <a:spcAft>
                <a:spcPts val="0"/>
              </a:spcAft>
              <a:buFont typeface="Wingdings" pitchFamily="2" charset="2"/>
              <a:buNone/>
              <a:defRPr/>
            </a:pPr>
            <a:r>
              <a:rPr lang="sr-Latn-RS" altLang="en-US" dirty="0">
                <a:solidFill>
                  <a:schemeClr val="tx1"/>
                </a:solidFill>
                <a:latin typeface="Times New Roman" panose="02020603050405020304" pitchFamily="18" charset="0"/>
                <a:cs typeface="Times New Roman" panose="02020603050405020304" pitchFamily="18" charset="0"/>
              </a:rPr>
              <a:t>       - severe bilateral lesion – akinetic mutism</a:t>
            </a:r>
          </a:p>
          <a:p>
            <a:pPr algn="just" fontAlgn="auto">
              <a:spcAft>
                <a:spcPts val="0"/>
              </a:spcAft>
              <a:buFont typeface="Wingdings" pitchFamily="2" charset="2"/>
              <a:buNone/>
              <a:defRPr/>
            </a:pPr>
            <a:r>
              <a:rPr lang="sr-Latn-RS" altLang="en-US" dirty="0">
                <a:solidFill>
                  <a:schemeClr val="tx1"/>
                </a:solidFill>
                <a:latin typeface="Times New Roman" panose="02020603050405020304" pitchFamily="18" charset="0"/>
                <a:cs typeface="Times New Roman" panose="02020603050405020304" pitchFamily="18" charset="0"/>
              </a:rPr>
              <a:t>         (preserved wake-sleep cycle and eyeball movements)</a:t>
            </a:r>
          </a:p>
          <a:p>
            <a:pPr algn="just" fontAlgn="auto">
              <a:spcAft>
                <a:spcPts val="0"/>
              </a:spcAft>
              <a:buFont typeface="Wingdings" pitchFamily="2" charset="2"/>
              <a:buNone/>
              <a:defRPr/>
            </a:pPr>
            <a:r>
              <a:rPr lang="sr-Latn-RS" altLang="en-US" dirty="0">
                <a:solidFill>
                  <a:schemeClr val="tx1"/>
                </a:solidFill>
                <a:latin typeface="Times New Roman" panose="02020603050405020304" pitchFamily="18" charset="0"/>
                <a:cs typeface="Times New Roman" panose="02020603050405020304" pitchFamily="18" charset="0"/>
              </a:rPr>
              <a:t>       - gait ataxia despite preserved GMS, coordination and sensory functions</a:t>
            </a:r>
          </a:p>
          <a:p>
            <a:pPr algn="just" fontAlgn="auto">
              <a:spcAft>
                <a:spcPts val="0"/>
              </a:spcAft>
              <a:buFont typeface="Wingdings" pitchFamily="2" charset="2"/>
              <a:buNone/>
              <a:defRPr/>
            </a:pPr>
            <a:r>
              <a:rPr lang="sr-Latn-RS" altLang="en-US" dirty="0">
                <a:solidFill>
                  <a:schemeClr val="tx1"/>
                </a:solidFill>
                <a:latin typeface="Times New Roman" panose="02020603050405020304" pitchFamily="18" charset="0"/>
                <a:cs typeface="Times New Roman" panose="02020603050405020304" pitchFamily="18" charset="0"/>
              </a:rPr>
              <a:t>Diffuse damage - primitive reflexes (blowing, sucking, grasping, palmomental reflex) - disinhibition phenomena</a:t>
            </a:r>
            <a:endParaRPr lang="en-US" altLang="en-US" dirty="0">
              <a:solidFill>
                <a:schemeClr val="tx1"/>
              </a:solidFill>
              <a:latin typeface="Times New Roman" panose="02020603050405020304" pitchFamily="18" charset="0"/>
              <a:cs typeface="Times New Roman" panose="02020603050405020304" pitchFamily="18" charset="0"/>
            </a:endParaRPr>
          </a:p>
        </p:txBody>
      </p:sp>
      <p:sp>
        <p:nvSpPr>
          <p:cNvPr id="15365"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43201E1F-37E1-48AC-8E72-DEA775D8DD91}" type="slidenum">
              <a:rPr lang="en-US" altLang="en-US">
                <a:solidFill>
                  <a:schemeClr val="tx2"/>
                </a:solidFill>
              </a:rPr>
              <a:pPr eaLnBrk="1" hangingPunct="1"/>
              <a:t>88</a:t>
            </a:fld>
            <a:endParaRPr lang="en-US" altLang="en-US">
              <a:solidFill>
                <a:schemeClr val="tx2"/>
              </a:solidFill>
            </a:endParaRPr>
          </a:p>
        </p:txBody>
      </p:sp>
      <p:sp>
        <p:nvSpPr>
          <p:cNvPr id="4" name="Title 2">
            <a:extLst>
              <a:ext uri="{FF2B5EF4-FFF2-40B4-BE49-F238E27FC236}">
                <a16:creationId xmlns:a16="http://schemas.microsoft.com/office/drawing/2014/main" id="{97676575-F6DF-FD40-CBF6-1212511164F6}"/>
              </a:ext>
            </a:extLst>
          </p:cNvPr>
          <p:cNvSpPr>
            <a:spLocks noGrp="1"/>
          </p:cNvSpPr>
          <p:nvPr>
            <p:ph type="title"/>
          </p:nvPr>
        </p:nvSpPr>
        <p:spPr>
          <a:xfrm>
            <a:off x="425450" y="407988"/>
            <a:ext cx="8261350" cy="1039812"/>
          </a:xfrm>
        </p:spPr>
        <p:txBody>
          <a:bodyPr/>
          <a:lstStyle/>
          <a:p>
            <a:r>
              <a:rPr lang="en-US" dirty="0"/>
              <a:t>FRONTAL LOBE syndrome</a:t>
            </a:r>
          </a:p>
        </p:txBody>
      </p:sp>
    </p:spTree>
    <p:extLst>
      <p:ext uri="{BB962C8B-B14F-4D97-AF65-F5344CB8AC3E}">
        <p14:creationId xmlns:p14="http://schemas.microsoft.com/office/powerpoint/2010/main" val="64762051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Rot="1" noChangeArrowheads="1"/>
          </p:cNvSpPr>
          <p:nvPr>
            <p:ph idx="1"/>
          </p:nvPr>
        </p:nvSpPr>
        <p:spPr>
          <a:xfrm>
            <a:off x="457200" y="1752600"/>
            <a:ext cx="8458200" cy="4373563"/>
          </a:xfrm>
        </p:spPr>
        <p:txBody>
          <a:bodyPr/>
          <a:lstStyle/>
          <a:p>
            <a:pPr algn="just">
              <a:lnSpc>
                <a:spcPct val="90000"/>
              </a:lnSpc>
              <a:buFont typeface="Wingdings" pitchFamily="2" charset="2"/>
              <a:buNone/>
            </a:pPr>
            <a:r>
              <a:rPr lang="sr-Latn-RS" altLang="en-US" dirty="0">
                <a:solidFill>
                  <a:schemeClr val="tx1"/>
                </a:solidFill>
                <a:latin typeface="Times New Roman" pitchFamily="18" charset="0"/>
                <a:cs typeface="Times New Roman" pitchFamily="18" charset="0"/>
              </a:rPr>
              <a:t>G. Prefrontal cortex</a:t>
            </a:r>
          </a:p>
          <a:p>
            <a:pPr algn="just">
              <a:lnSpc>
                <a:spcPct val="90000"/>
              </a:lnSpc>
              <a:buFont typeface="Wingdings" pitchFamily="2" charset="2"/>
              <a:buNone/>
            </a:pPr>
            <a:endParaRPr lang="sr-Latn-RS" altLang="en-US" dirty="0">
              <a:solidFill>
                <a:schemeClr val="tx1"/>
              </a:solidFill>
              <a:latin typeface="Times New Roman" pitchFamily="18" charset="0"/>
              <a:cs typeface="Times New Roman" pitchFamily="18" charset="0"/>
            </a:endParaRPr>
          </a:p>
          <a:p>
            <a:pPr algn="just">
              <a:lnSpc>
                <a:spcPct val="90000"/>
              </a:lnSpc>
              <a:buFont typeface="Wingdings" pitchFamily="2" charset="2"/>
              <a:buNone/>
            </a:pPr>
            <a:r>
              <a:rPr lang="sr-Latn-RS" altLang="en-US" dirty="0">
                <a:solidFill>
                  <a:schemeClr val="tx1"/>
                </a:solidFill>
                <a:latin typeface="Times New Roman" pitchFamily="18" charset="0"/>
                <a:cs typeface="Times New Roman" pitchFamily="18" charset="0"/>
              </a:rPr>
              <a:t>1.orbitofrontal syndrome (disinhibition of behavior,          impaired judgment, emotional lability)</a:t>
            </a:r>
          </a:p>
          <a:p>
            <a:pPr algn="just">
              <a:lnSpc>
                <a:spcPct val="90000"/>
              </a:lnSpc>
              <a:buFont typeface="Wingdings" pitchFamily="2" charset="2"/>
              <a:buNone/>
            </a:pPr>
            <a:r>
              <a:rPr lang="sr-Latn-RS" altLang="en-US" dirty="0">
                <a:solidFill>
                  <a:schemeClr val="tx1"/>
                </a:solidFill>
                <a:latin typeface="Times New Roman" pitchFamily="18" charset="0"/>
                <a:cs typeface="Times New Roman" pitchFamily="18" charset="0"/>
              </a:rPr>
              <a:t>2. frontal lobe convexity syndrome (apathy, indifference, impaired abstract thinking)</a:t>
            </a:r>
          </a:p>
          <a:p>
            <a:pPr algn="just">
              <a:lnSpc>
                <a:spcPct val="90000"/>
              </a:lnSpc>
              <a:buFont typeface="Wingdings" pitchFamily="2" charset="2"/>
              <a:buNone/>
            </a:pPr>
            <a:r>
              <a:rPr lang="sr-Latn-RS" altLang="en-US" dirty="0">
                <a:solidFill>
                  <a:schemeClr val="tx1"/>
                </a:solidFill>
                <a:latin typeface="Times New Roman" pitchFamily="18" charset="0"/>
                <a:cs typeface="Times New Roman" pitchFamily="18" charset="0"/>
              </a:rPr>
              <a:t>3. medial frontal syndrome (reduction of spontaneous movements, incontinence, poor speech production)</a:t>
            </a:r>
            <a:endParaRPr lang="en-US" altLang="en-US" dirty="0">
              <a:solidFill>
                <a:schemeClr val="tx1"/>
              </a:solidFill>
              <a:latin typeface="Times New Roman" pitchFamily="18" charset="0"/>
              <a:cs typeface="Times New Roman" pitchFamily="18" charset="0"/>
            </a:endParaRPr>
          </a:p>
        </p:txBody>
      </p:sp>
      <p:sp>
        <p:nvSpPr>
          <p:cNvPr id="16389"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FBB26FF9-BDB4-4497-9237-489A7363B89D}" type="slidenum">
              <a:rPr lang="en-US" altLang="en-US">
                <a:solidFill>
                  <a:schemeClr val="tx2"/>
                </a:solidFill>
              </a:rPr>
              <a:pPr eaLnBrk="1" hangingPunct="1"/>
              <a:t>89</a:t>
            </a:fld>
            <a:endParaRPr lang="en-US" altLang="en-US">
              <a:solidFill>
                <a:schemeClr val="tx2"/>
              </a:solidFill>
            </a:endParaRPr>
          </a:p>
        </p:txBody>
      </p:sp>
      <p:sp>
        <p:nvSpPr>
          <p:cNvPr id="4" name="Title 2">
            <a:extLst>
              <a:ext uri="{FF2B5EF4-FFF2-40B4-BE49-F238E27FC236}">
                <a16:creationId xmlns:a16="http://schemas.microsoft.com/office/drawing/2014/main" id="{8CC0E00D-1EE2-AE1F-1584-DB7372335390}"/>
              </a:ext>
            </a:extLst>
          </p:cNvPr>
          <p:cNvSpPr>
            <a:spLocks noGrp="1"/>
          </p:cNvSpPr>
          <p:nvPr>
            <p:ph type="title"/>
          </p:nvPr>
        </p:nvSpPr>
        <p:spPr>
          <a:xfrm>
            <a:off x="425450" y="407988"/>
            <a:ext cx="8261350" cy="1039812"/>
          </a:xfrm>
        </p:spPr>
        <p:txBody>
          <a:bodyPr/>
          <a:lstStyle/>
          <a:p>
            <a:r>
              <a:rPr lang="en-US" dirty="0"/>
              <a:t>FRONTAL LOBE syndrome</a:t>
            </a:r>
          </a:p>
        </p:txBody>
      </p:sp>
    </p:spTree>
    <p:extLst>
      <p:ext uri="{BB962C8B-B14F-4D97-AF65-F5344CB8AC3E}">
        <p14:creationId xmlns:p14="http://schemas.microsoft.com/office/powerpoint/2010/main" val="33932135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52600"/>
            <a:ext cx="8229600" cy="4373563"/>
          </a:xfrm>
        </p:spPr>
        <p:txBody>
          <a:bodyPr>
            <a:normAutofit/>
          </a:bodyPr>
          <a:lstStyle/>
          <a:p>
            <a:pPr marL="0" indent="0" algn="just">
              <a:buNone/>
            </a:pPr>
            <a:endParaRPr lang="en-US" sz="2400" dirty="0"/>
          </a:p>
        </p:txBody>
      </p:sp>
      <p:sp>
        <p:nvSpPr>
          <p:cNvPr id="5" name="Slide Number Placeholder 4"/>
          <p:cNvSpPr>
            <a:spLocks noGrp="1"/>
          </p:cNvSpPr>
          <p:nvPr>
            <p:ph type="sldNum" sz="quarter" idx="12"/>
          </p:nvPr>
        </p:nvSpPr>
        <p:spPr/>
        <p:txBody>
          <a:bodyPr/>
          <a:lstStyle/>
          <a:p>
            <a:fld id="{407108C3-BB08-4ECC-A2D9-2E02EB16B128}" type="slidenum">
              <a:rPr lang="en-US" smtClean="0"/>
              <a:t>9</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1436386428"/>
              </p:ext>
            </p:extLst>
          </p:nvPr>
        </p:nvGraphicFramePr>
        <p:xfrm>
          <a:off x="304800" y="1752600"/>
          <a:ext cx="8515672" cy="4419597"/>
        </p:xfrm>
        <a:graphic>
          <a:graphicData uri="http://schemas.openxmlformats.org/drawingml/2006/table">
            <a:tbl>
              <a:tblPr firstRow="1" bandRow="1">
                <a:tableStyleId>{5C22544A-7EE6-4342-B048-85BDC9FD1C3A}</a:tableStyleId>
              </a:tblPr>
              <a:tblGrid>
                <a:gridCol w="5579233">
                  <a:extLst>
                    <a:ext uri="{9D8B030D-6E8A-4147-A177-3AD203B41FA5}">
                      <a16:colId xmlns:a16="http://schemas.microsoft.com/office/drawing/2014/main" val="20000"/>
                    </a:ext>
                  </a:extLst>
                </a:gridCol>
                <a:gridCol w="2936439">
                  <a:extLst>
                    <a:ext uri="{9D8B030D-6E8A-4147-A177-3AD203B41FA5}">
                      <a16:colId xmlns:a16="http://schemas.microsoft.com/office/drawing/2014/main" val="20001"/>
                    </a:ext>
                  </a:extLst>
                </a:gridCol>
              </a:tblGrid>
              <a:tr h="602882">
                <a:tc>
                  <a:txBody>
                    <a:bodyPr/>
                    <a:lstStyle/>
                    <a:p>
                      <a:pPr algn="ctr"/>
                      <a:endParaRPr lang="sr-Cyrl-RS" dirty="0">
                        <a:latin typeface="Times New Roman" panose="02020603050405020304" pitchFamily="18" charset="0"/>
                        <a:cs typeface="Times New Roman" panose="02020603050405020304" pitchFamily="18" charset="0"/>
                      </a:endParaRPr>
                    </a:p>
                  </a:txBody>
                  <a:tcPr/>
                </a:tc>
                <a:tc>
                  <a:txBody>
                    <a:bodyPr/>
                    <a:lstStyle/>
                    <a:p>
                      <a:pPr algn="ctr"/>
                      <a:r>
                        <a:rPr lang="sr-Latn-RS" dirty="0">
                          <a:latin typeface="Times New Roman" panose="02020603050405020304" pitchFamily="18" charset="0"/>
                          <a:cs typeface="Times New Roman" panose="02020603050405020304" pitchFamily="18" charset="0"/>
                        </a:rPr>
                        <a:t>Age</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0"/>
                  </a:ext>
                </a:extLst>
              </a:tr>
              <a:tr h="602882">
                <a:tc>
                  <a:txBody>
                    <a:bodyPr/>
                    <a:lstStyle/>
                    <a:p>
                      <a:pPr algn="l"/>
                      <a:r>
                        <a:rPr lang="sr-Latn-RS" dirty="0">
                          <a:latin typeface="Times New Roman" panose="02020603050405020304" pitchFamily="18" charset="0"/>
                          <a:cs typeface="Times New Roman" panose="02020603050405020304" pitchFamily="18" charset="0"/>
                        </a:rPr>
                        <a:t>It</a:t>
                      </a:r>
                      <a:r>
                        <a:rPr lang="en-US" dirty="0">
                          <a:latin typeface="Times New Roman" panose="02020603050405020304" pitchFamily="18" charset="0"/>
                          <a:cs typeface="Times New Roman" panose="02020603050405020304" pitchFamily="18" charset="0"/>
                        </a:rPr>
                        <a:t> pushes the ball and knows 4-6 words</a:t>
                      </a:r>
                    </a:p>
                  </a:txBody>
                  <a:tcPr/>
                </a:tc>
                <a:tc>
                  <a:txBody>
                    <a:bodyPr/>
                    <a:lstStyle/>
                    <a:p>
                      <a:pPr algn="ctr"/>
                      <a:r>
                        <a:rPr lang="sr-Cyrl-RS" dirty="0">
                          <a:latin typeface="Times New Roman" panose="02020603050405020304" pitchFamily="18" charset="0"/>
                          <a:cs typeface="Times New Roman" panose="02020603050405020304" pitchFamily="18" charset="0"/>
                        </a:rPr>
                        <a:t>13</a:t>
                      </a:r>
                      <a:r>
                        <a:rPr lang="sr-Latn-RS" dirty="0">
                          <a:latin typeface="Times New Roman" panose="02020603050405020304" pitchFamily="18" charset="0"/>
                          <a:cs typeface="Times New Roman" panose="02020603050405020304" pitchFamily="18" charset="0"/>
                        </a:rPr>
                        <a:t>.</a:t>
                      </a:r>
                      <a:r>
                        <a:rPr lang="sr-Cyrl-RS" dirty="0">
                          <a:latin typeface="Times New Roman" panose="02020603050405020304" pitchFamily="18" charset="0"/>
                          <a:cs typeface="Times New Roman" panose="02020603050405020304" pitchFamily="18" charset="0"/>
                        </a:rPr>
                        <a:t> </a:t>
                      </a:r>
                      <a:r>
                        <a:rPr lang="sr-Latn-RS" dirty="0">
                          <a:latin typeface="Times New Roman" panose="02020603050405020304" pitchFamily="18" charset="0"/>
                          <a:cs typeface="Times New Roman" panose="02020603050405020304" pitchFamily="18" charset="0"/>
                        </a:rPr>
                        <a:t>Months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1"/>
                  </a:ext>
                </a:extLst>
              </a:tr>
              <a:tr h="602882">
                <a:tc>
                  <a:txBody>
                    <a:bodyPr/>
                    <a:lstStyle/>
                    <a:p>
                      <a:pPr algn="l"/>
                      <a:r>
                        <a:rPr lang="en-US" dirty="0">
                          <a:latin typeface="Times New Roman" panose="02020603050405020304" pitchFamily="18" charset="0"/>
                          <a:cs typeface="Times New Roman" panose="02020603050405020304" pitchFamily="18" charset="0"/>
                        </a:rPr>
                        <a:t>"sending kisses"</a:t>
                      </a:r>
                    </a:p>
                  </a:txBody>
                  <a:tcPr/>
                </a:tc>
                <a:tc>
                  <a:txBody>
                    <a:bodyPr/>
                    <a:lstStyle/>
                    <a:p>
                      <a:pPr algn="ctr"/>
                      <a:r>
                        <a:rPr lang="sr-Cyrl-RS" dirty="0">
                          <a:latin typeface="Times New Roman" panose="02020603050405020304" pitchFamily="18" charset="0"/>
                          <a:cs typeface="Times New Roman" panose="02020603050405020304" pitchFamily="18" charset="0"/>
                        </a:rPr>
                        <a:t>15</a:t>
                      </a:r>
                      <a:r>
                        <a:rPr lang="sr-Latn-RS" dirty="0">
                          <a:latin typeface="Times New Roman" panose="02020603050405020304" pitchFamily="18" charset="0"/>
                          <a:cs typeface="Times New Roman" panose="02020603050405020304" pitchFamily="18" charset="0"/>
                        </a:rPr>
                        <a:t>. Months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2"/>
                  </a:ext>
                </a:extLst>
              </a:tr>
              <a:tr h="702824">
                <a:tc>
                  <a:txBody>
                    <a:bodyPr/>
                    <a:lstStyle/>
                    <a:p>
                      <a:pPr algn="l"/>
                      <a:r>
                        <a:rPr lang="en-US" dirty="0">
                          <a:latin typeface="Times New Roman" panose="02020603050405020304" pitchFamily="18" charset="0"/>
                          <a:cs typeface="Times New Roman" panose="02020603050405020304" pitchFamily="18" charset="0"/>
                        </a:rPr>
                        <a:t>Recognizes and shows own body parts</a:t>
                      </a:r>
                    </a:p>
                  </a:txBody>
                  <a:tcPr/>
                </a:tc>
                <a:tc>
                  <a:txBody>
                    <a:bodyPr/>
                    <a:lstStyle/>
                    <a:p>
                      <a:pPr algn="ctr"/>
                      <a:r>
                        <a:rPr lang="sr-Cyrl-RS" dirty="0">
                          <a:latin typeface="Times New Roman" panose="02020603050405020304" pitchFamily="18" charset="0"/>
                          <a:cs typeface="Times New Roman" panose="02020603050405020304" pitchFamily="18" charset="0"/>
                        </a:rPr>
                        <a:t>18</a:t>
                      </a:r>
                      <a:r>
                        <a:rPr lang="sr-Latn-RS" dirty="0">
                          <a:latin typeface="Times New Roman" panose="02020603050405020304" pitchFamily="18" charset="0"/>
                          <a:cs typeface="Times New Roman" panose="02020603050405020304" pitchFamily="18" charset="0"/>
                        </a:rPr>
                        <a:t>. Months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3"/>
                  </a:ext>
                </a:extLst>
              </a:tr>
              <a:tr h="602882">
                <a:tc>
                  <a:txBody>
                    <a:bodyPr/>
                    <a:lstStyle/>
                    <a:p>
                      <a:pPr algn="l"/>
                      <a:r>
                        <a:rPr lang="sr-Latn-RS" dirty="0">
                          <a:latin typeface="Times New Roman" panose="02020603050405020304" pitchFamily="18" charset="0"/>
                          <a:cs typeface="Times New Roman" panose="02020603050405020304" pitchFamily="18" charset="0"/>
                        </a:rPr>
                        <a:t>It</a:t>
                      </a:r>
                      <a:r>
                        <a:rPr lang="en-US" dirty="0">
                          <a:latin typeface="Times New Roman" panose="02020603050405020304" pitchFamily="18" charset="0"/>
                          <a:cs typeface="Times New Roman" panose="02020603050405020304" pitchFamily="18" charset="0"/>
                        </a:rPr>
                        <a:t> feeds himself with a spoon</a:t>
                      </a:r>
                    </a:p>
                  </a:txBody>
                  <a:tcPr/>
                </a:tc>
                <a:tc>
                  <a:txBody>
                    <a:bodyPr/>
                    <a:lstStyle/>
                    <a:p>
                      <a:pPr algn="ctr"/>
                      <a:r>
                        <a:rPr lang="sr-Cyrl-RS" dirty="0">
                          <a:latin typeface="Times New Roman" panose="02020603050405020304" pitchFamily="18" charset="0"/>
                          <a:cs typeface="Times New Roman" panose="02020603050405020304" pitchFamily="18" charset="0"/>
                        </a:rPr>
                        <a:t>21</a:t>
                      </a:r>
                      <a:r>
                        <a:rPr lang="sr-Latn-RS" dirty="0">
                          <a:latin typeface="Times New Roman" panose="02020603050405020304" pitchFamily="18" charset="0"/>
                          <a:cs typeface="Times New Roman" panose="02020603050405020304" pitchFamily="18" charset="0"/>
                        </a:rPr>
                        <a:t>. Months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4"/>
                  </a:ext>
                </a:extLst>
              </a:tr>
              <a:tr h="1305245">
                <a:tc>
                  <a:txBody>
                    <a:bodyPr/>
                    <a:lstStyle/>
                    <a:p>
                      <a:pPr algn="l"/>
                      <a:r>
                        <a:rPr lang="en-US" dirty="0">
                          <a:latin typeface="Times New Roman" panose="02020603050405020304" pitchFamily="18" charset="0"/>
                          <a:cs typeface="Times New Roman" panose="02020603050405020304" pitchFamily="18" charset="0"/>
                        </a:rPr>
                        <a:t>Imitates parents in common household chores, begins to use pronouns (I, you, we) and make short sentences</a:t>
                      </a:r>
                    </a:p>
                  </a:txBody>
                  <a:tcPr/>
                </a:tc>
                <a:tc>
                  <a:txBody>
                    <a:bodyPr/>
                    <a:lstStyle/>
                    <a:p>
                      <a:pPr algn="ctr"/>
                      <a:r>
                        <a:rPr lang="sr-Cyrl-RS" dirty="0">
                          <a:latin typeface="Times New Roman" panose="02020603050405020304" pitchFamily="18" charset="0"/>
                          <a:cs typeface="Times New Roman" panose="02020603050405020304" pitchFamily="18" charset="0"/>
                        </a:rPr>
                        <a:t>2</a:t>
                      </a:r>
                      <a:r>
                        <a:rPr lang="sr-Latn-RS" dirty="0">
                          <a:latin typeface="Times New Roman" panose="02020603050405020304" pitchFamily="18" charset="0"/>
                          <a:cs typeface="Times New Roman" panose="02020603050405020304" pitchFamily="18" charset="0"/>
                        </a:rPr>
                        <a:t>. years</a:t>
                      </a:r>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5"/>
                  </a:ext>
                </a:extLst>
              </a:tr>
            </a:tbl>
          </a:graphicData>
        </a:graphic>
      </p:graphicFrame>
      <p:sp>
        <p:nvSpPr>
          <p:cNvPr id="7" name="Title 1">
            <a:extLst>
              <a:ext uri="{FF2B5EF4-FFF2-40B4-BE49-F238E27FC236}">
                <a16:creationId xmlns:a16="http://schemas.microsoft.com/office/drawing/2014/main" id="{D8A4AD1B-0FA4-9E7D-9FF0-61DF51919EFA}"/>
              </a:ext>
            </a:extLst>
          </p:cNvPr>
          <p:cNvSpPr txBox="1">
            <a:spLocks/>
          </p:cNvSpPr>
          <p:nvPr/>
        </p:nvSpPr>
        <p:spPr>
          <a:xfrm>
            <a:off x="398696" y="381000"/>
            <a:ext cx="8260672" cy="1039427"/>
          </a:xfrm>
          <a:prstGeom prst="rect">
            <a:avLst/>
          </a:prstGeom>
        </p:spPr>
        <p:txBody>
          <a:bodyPr vert="horz" lIns="91440" tIns="45720" rIns="91440" bIns="45720" rtlCol="0" anchor="ctr">
            <a:normAutofit fontScale="90000" lnSpcReduction="10000"/>
          </a:bodyPr>
          <a:lst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a:lstStyle>
          <a:p>
            <a:r>
              <a:rPr lang="en-US" sz="3600" dirty="0">
                <a:solidFill>
                  <a:schemeClr val="tx1"/>
                </a:solidFill>
                <a:latin typeface="Times New Roman" panose="02020603050405020304" pitchFamily="18" charset="0"/>
                <a:cs typeface="Times New Roman" panose="02020603050405020304" pitchFamily="18" charset="0"/>
              </a:rPr>
              <a:t>Development of social contact and speech</a:t>
            </a:r>
            <a:endParaRPr lang="sr-Cyrl-RS" sz="36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4231322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rrowheads="1"/>
          </p:cNvSpPr>
          <p:nvPr>
            <p:ph type="title"/>
          </p:nvPr>
        </p:nvSpPr>
        <p:spPr>
          <a:xfrm>
            <a:off x="457200" y="244475"/>
            <a:ext cx="8385175" cy="706438"/>
          </a:xfrm>
        </p:spPr>
        <p:txBody>
          <a:bodyPr/>
          <a:lstStyle/>
          <a:p>
            <a:pPr fontAlgn="auto">
              <a:spcAft>
                <a:spcPts val="0"/>
              </a:spcAft>
              <a:defRPr/>
            </a:pPr>
            <a:r>
              <a:rPr lang="en-US" altLang="en-US" sz="3600" dirty="0">
                <a:solidFill>
                  <a:schemeClr val="tx1"/>
                </a:solidFill>
                <a:latin typeface="Times New Roman" panose="02020603050405020304" pitchFamily="18" charset="0"/>
                <a:cs typeface="Times New Roman" panose="02020603050405020304" pitchFamily="18" charset="0"/>
              </a:rPr>
              <a:t>PARIETAL LOBE</a:t>
            </a:r>
          </a:p>
        </p:txBody>
      </p:sp>
      <p:sp>
        <p:nvSpPr>
          <p:cNvPr id="8195" name="Rectangle 3"/>
          <p:cNvSpPr>
            <a:spLocks noGrp="1" noRot="1" noChangeArrowheads="1"/>
          </p:cNvSpPr>
          <p:nvPr>
            <p:ph idx="1"/>
          </p:nvPr>
        </p:nvSpPr>
        <p:spPr>
          <a:xfrm>
            <a:off x="0" y="1600200"/>
            <a:ext cx="8991600" cy="5105400"/>
          </a:xfrm>
        </p:spPr>
        <p:txBody>
          <a:bodyPr rtlCol="0">
            <a:normAutofit/>
          </a:bodyPr>
          <a:lstStyle/>
          <a:p>
            <a:pPr marL="114300" indent="0" algn="just" fontAlgn="auto">
              <a:lnSpc>
                <a:spcPct val="90000"/>
              </a:lnSpc>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Vascularization - middle cerebral artery</a:t>
            </a:r>
          </a:p>
          <a:p>
            <a:pPr marL="114300" indent="0" algn="just" fontAlgn="auto">
              <a:lnSpc>
                <a:spcPct val="90000"/>
              </a:lnSpc>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1. primary somatosensory cortex – somatosensory information from the opposite half of the face and body</a:t>
            </a:r>
          </a:p>
          <a:p>
            <a:pPr marL="114300" indent="0" algn="just" fontAlgn="auto">
              <a:lnSpc>
                <a:spcPct val="90000"/>
              </a:lnSpc>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2. supramarginal angular gyri - Wernicke's speech field and seat of intermodal integration of written and spoken language signs</a:t>
            </a:r>
          </a:p>
          <a:p>
            <a:pPr marL="114300" indent="0" algn="just" fontAlgn="auto">
              <a:lnSpc>
                <a:spcPct val="90000"/>
              </a:lnSpc>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3. use of numbers and right-left orientation (dominant hemisphere)</a:t>
            </a:r>
          </a:p>
          <a:p>
            <a:pPr marL="114300" indent="0" algn="just" fontAlgn="auto">
              <a:lnSpc>
                <a:spcPct val="90000"/>
              </a:lnSpc>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4. Integration of somatosensory, visual and auditory information - experience of one's own body (body schema) and the surrounding space, construction abilities - non-dominant hemisphere</a:t>
            </a:r>
          </a:p>
          <a:p>
            <a:pPr marL="114300" indent="0" algn="just" fontAlgn="auto">
              <a:lnSpc>
                <a:spcPct val="90000"/>
              </a:lnSpc>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5. upper fibers of optic radiation – contralateral homonymous lower </a:t>
            </a:r>
            <a:r>
              <a:rPr lang="en-US" altLang="en-US" dirty="0" err="1">
                <a:solidFill>
                  <a:schemeClr val="tx1"/>
                </a:solidFill>
                <a:latin typeface="Times New Roman" panose="02020603050405020304" pitchFamily="18" charset="0"/>
                <a:cs typeface="Times New Roman" panose="02020603050405020304" pitchFamily="18" charset="0"/>
              </a:rPr>
              <a:t>quadrantanopsia</a:t>
            </a:r>
            <a:endParaRPr lang="en-US" altLang="en-US" dirty="0">
              <a:solidFill>
                <a:schemeClr val="tx1"/>
              </a:solidFill>
              <a:latin typeface="Times New Roman" panose="02020603050405020304" pitchFamily="18" charset="0"/>
              <a:cs typeface="Times New Roman" panose="02020603050405020304" pitchFamily="18" charset="0"/>
            </a:endParaRPr>
          </a:p>
        </p:txBody>
      </p:sp>
      <p:sp>
        <p:nvSpPr>
          <p:cNvPr id="17413"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B26A6C39-D84A-4469-9EF9-EA76AEE890AA}" type="slidenum">
              <a:rPr lang="en-US" altLang="en-US">
                <a:solidFill>
                  <a:schemeClr val="tx2"/>
                </a:solidFill>
              </a:rPr>
              <a:pPr eaLnBrk="1" hangingPunct="1"/>
              <a:t>90</a:t>
            </a:fld>
            <a:endParaRPr lang="en-US" altLang="en-US">
              <a:solidFill>
                <a:schemeClr val="tx2"/>
              </a:solidFill>
            </a:endParaRPr>
          </a:p>
        </p:txBody>
      </p:sp>
    </p:spTree>
    <p:extLst>
      <p:ext uri="{BB962C8B-B14F-4D97-AF65-F5344CB8AC3E}">
        <p14:creationId xmlns:p14="http://schemas.microsoft.com/office/powerpoint/2010/main" val="227454477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rrowheads="1"/>
          </p:cNvSpPr>
          <p:nvPr>
            <p:ph type="title"/>
          </p:nvPr>
        </p:nvSpPr>
        <p:spPr/>
        <p:txBody>
          <a:bodyPr/>
          <a:lstStyle/>
          <a:p>
            <a:pPr fontAlgn="auto">
              <a:spcAft>
                <a:spcPts val="0"/>
              </a:spcAft>
              <a:defRPr/>
            </a:pPr>
            <a:r>
              <a:rPr lang="en-US" altLang="en-US" dirty="0">
                <a:solidFill>
                  <a:schemeClr val="tx1"/>
                </a:solidFill>
                <a:latin typeface="Times New Roman" panose="02020603050405020304" pitchFamily="18" charset="0"/>
                <a:cs typeface="Times New Roman" panose="02020603050405020304" pitchFamily="18" charset="0"/>
              </a:rPr>
              <a:t>PARIETAL LOBE SYNDROME</a:t>
            </a:r>
          </a:p>
        </p:txBody>
      </p:sp>
      <p:sp>
        <p:nvSpPr>
          <p:cNvPr id="18435" name="Rectangle 3"/>
          <p:cNvSpPr>
            <a:spLocks noGrp="1" noRot="1" noChangeArrowheads="1"/>
          </p:cNvSpPr>
          <p:nvPr>
            <p:ph idx="1"/>
          </p:nvPr>
        </p:nvSpPr>
        <p:spPr/>
        <p:txBody>
          <a:bodyPr/>
          <a:lstStyle/>
          <a:p>
            <a:pPr marL="114300" indent="0" algn="just">
              <a:lnSpc>
                <a:spcPct val="80000"/>
              </a:lnSpc>
              <a:buNone/>
            </a:pPr>
            <a:r>
              <a:rPr lang="en-US" altLang="en-US" dirty="0">
                <a:solidFill>
                  <a:schemeClr val="tx1"/>
                </a:solidFill>
                <a:latin typeface="Times New Roman" pitchFamily="18" charset="0"/>
                <a:cs typeface="Times New Roman" pitchFamily="18" charset="0"/>
              </a:rPr>
              <a:t>Contralateral hypesthesia (more on the extremities than on the trunk)</a:t>
            </a:r>
          </a:p>
          <a:p>
            <a:pPr marL="114300" indent="0" algn="just">
              <a:lnSpc>
                <a:spcPct val="80000"/>
              </a:lnSpc>
              <a:buNone/>
            </a:pPr>
            <a:r>
              <a:rPr lang="en-US" altLang="en-US" dirty="0">
                <a:solidFill>
                  <a:schemeClr val="tx1"/>
                </a:solidFill>
                <a:latin typeface="Times New Roman" pitchFamily="18" charset="0"/>
                <a:cs typeface="Times New Roman" pitchFamily="18" charset="0"/>
              </a:rPr>
              <a:t>Disturbance in the perception of the position of the body in the joints and the feeling of passive movements</a:t>
            </a:r>
          </a:p>
          <a:p>
            <a:pPr marL="114300" indent="0" algn="just">
              <a:lnSpc>
                <a:spcPct val="80000"/>
              </a:lnSpc>
              <a:buNone/>
            </a:pPr>
            <a:r>
              <a:rPr lang="en-US" altLang="en-US" dirty="0">
                <a:solidFill>
                  <a:schemeClr val="tx1"/>
                </a:solidFill>
                <a:latin typeface="Times New Roman" pitchFamily="18" charset="0"/>
                <a:cs typeface="Times New Roman" pitchFamily="18" charset="0"/>
              </a:rPr>
              <a:t>Tactile discrimination disorder</a:t>
            </a:r>
          </a:p>
          <a:p>
            <a:pPr marL="114300" indent="0" algn="just">
              <a:lnSpc>
                <a:spcPct val="80000"/>
              </a:lnSpc>
              <a:buNone/>
            </a:pPr>
            <a:r>
              <a:rPr lang="en-US" altLang="en-US" dirty="0">
                <a:solidFill>
                  <a:schemeClr val="tx1"/>
                </a:solidFill>
                <a:latin typeface="Times New Roman" pitchFamily="18" charset="0"/>
                <a:cs typeface="Times New Roman" pitchFamily="18" charset="0"/>
              </a:rPr>
              <a:t>Inability to recognize shapes by touch - </a:t>
            </a:r>
            <a:r>
              <a:rPr lang="en-US" altLang="en-US" dirty="0" err="1">
                <a:solidFill>
                  <a:schemeClr val="tx1"/>
                </a:solidFill>
                <a:latin typeface="Times New Roman" pitchFamily="18" charset="0"/>
                <a:cs typeface="Times New Roman" pitchFamily="18" charset="0"/>
              </a:rPr>
              <a:t>astereognosia</a:t>
            </a:r>
            <a:endParaRPr lang="en-US" altLang="en-US" dirty="0">
              <a:solidFill>
                <a:schemeClr val="tx1"/>
              </a:solidFill>
              <a:latin typeface="Times New Roman" pitchFamily="18" charset="0"/>
              <a:cs typeface="Times New Roman" pitchFamily="18" charset="0"/>
            </a:endParaRPr>
          </a:p>
          <a:p>
            <a:pPr marL="114300" indent="0" algn="just">
              <a:lnSpc>
                <a:spcPct val="80000"/>
              </a:lnSpc>
              <a:buNone/>
            </a:pPr>
            <a:r>
              <a:rPr lang="en-US" altLang="en-US" dirty="0">
                <a:solidFill>
                  <a:schemeClr val="tx1"/>
                </a:solidFill>
                <a:latin typeface="Times New Roman" pitchFamily="18" charset="0"/>
                <a:cs typeface="Times New Roman" pitchFamily="18" charset="0"/>
              </a:rPr>
              <a:t>Inability to recognize the shape drawn on the skin - </a:t>
            </a:r>
            <a:r>
              <a:rPr lang="en-US" altLang="en-US" dirty="0" err="1">
                <a:solidFill>
                  <a:schemeClr val="tx1"/>
                </a:solidFill>
                <a:latin typeface="Times New Roman" pitchFamily="18" charset="0"/>
                <a:cs typeface="Times New Roman" pitchFamily="18" charset="0"/>
              </a:rPr>
              <a:t>agraphesthesia</a:t>
            </a:r>
            <a:endParaRPr lang="en-US" altLang="en-US" dirty="0">
              <a:solidFill>
                <a:schemeClr val="tx1"/>
              </a:solidFill>
              <a:latin typeface="Times New Roman" pitchFamily="18" charset="0"/>
              <a:cs typeface="Times New Roman" pitchFamily="18" charset="0"/>
            </a:endParaRPr>
          </a:p>
          <a:p>
            <a:pPr marL="114300" indent="0" algn="just">
              <a:lnSpc>
                <a:spcPct val="80000"/>
              </a:lnSpc>
              <a:buNone/>
            </a:pPr>
            <a:r>
              <a:rPr lang="en-US" altLang="en-US" dirty="0">
                <a:solidFill>
                  <a:schemeClr val="tx1"/>
                </a:solidFill>
                <a:latin typeface="Times New Roman" pitchFamily="18" charset="0"/>
                <a:cs typeface="Times New Roman" pitchFamily="18" charset="0"/>
              </a:rPr>
              <a:t>The phenomenon of sensory inattention - simultaneous touching of two symmetrical parts of the body - is recognized only contralateral to the intact parietal lobe, although the touch is preserved</a:t>
            </a:r>
          </a:p>
        </p:txBody>
      </p:sp>
      <p:sp>
        <p:nvSpPr>
          <p:cNvPr id="1843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7B24724E-CEEE-41B9-B742-15F80A1BD8F6}" type="slidenum">
              <a:rPr lang="en-US" altLang="en-US">
                <a:solidFill>
                  <a:schemeClr val="tx2"/>
                </a:solidFill>
              </a:rPr>
              <a:pPr eaLnBrk="1" hangingPunct="1"/>
              <a:t>91</a:t>
            </a:fld>
            <a:endParaRPr lang="en-US" altLang="en-US">
              <a:solidFill>
                <a:schemeClr val="tx2"/>
              </a:solidFill>
            </a:endParaRPr>
          </a:p>
        </p:txBody>
      </p:sp>
    </p:spTree>
    <p:extLst>
      <p:ext uri="{BB962C8B-B14F-4D97-AF65-F5344CB8AC3E}">
        <p14:creationId xmlns:p14="http://schemas.microsoft.com/office/powerpoint/2010/main" val="91289359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Rot="1" noChangeArrowheads="1"/>
          </p:cNvSpPr>
          <p:nvPr>
            <p:ph idx="1"/>
          </p:nvPr>
        </p:nvSpPr>
        <p:spPr>
          <a:xfrm>
            <a:off x="341313" y="1828800"/>
            <a:ext cx="8229600" cy="4373563"/>
          </a:xfrm>
        </p:spPr>
        <p:txBody>
          <a:bodyPr rtlCol="0">
            <a:normAutofit lnSpcReduction="10000"/>
          </a:bodyPr>
          <a:lstStyle/>
          <a:p>
            <a:pPr marL="114300" indent="0" algn="just" fontAlgn="auto">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Sensory, Wernicke's aphasia</a:t>
            </a:r>
          </a:p>
          <a:p>
            <a:pPr marL="114300" indent="0" algn="just" fontAlgn="auto">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       - hearing preserved</a:t>
            </a:r>
          </a:p>
          <a:p>
            <a:pPr marL="114300" indent="0" algn="just" fontAlgn="auto">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       - misunderstanding of speech</a:t>
            </a:r>
          </a:p>
          <a:p>
            <a:pPr marL="114300" indent="0" algn="just" fontAlgn="auto">
              <a:spcAft>
                <a:spcPts val="0"/>
              </a:spcAft>
              <a:buFont typeface="Arial" pitchFamily="34" charset="0"/>
              <a:buNone/>
              <a:defRPr/>
            </a:pPr>
            <a:r>
              <a:rPr lang="en-US" altLang="en-US" dirty="0" err="1">
                <a:solidFill>
                  <a:schemeClr val="tx1"/>
                </a:solidFill>
                <a:latin typeface="Times New Roman" panose="02020603050405020304" pitchFamily="18" charset="0"/>
                <a:cs typeface="Times New Roman" panose="02020603050405020304" pitchFamily="18" charset="0"/>
              </a:rPr>
              <a:t>Gerstmann's</a:t>
            </a:r>
            <a:r>
              <a:rPr lang="en-US" altLang="en-US" dirty="0">
                <a:solidFill>
                  <a:schemeClr val="tx1"/>
                </a:solidFill>
                <a:latin typeface="Times New Roman" panose="02020603050405020304" pitchFamily="18" charset="0"/>
                <a:cs typeface="Times New Roman" panose="02020603050405020304" pitchFamily="18" charset="0"/>
              </a:rPr>
              <a:t> syndrome</a:t>
            </a:r>
          </a:p>
          <a:p>
            <a:pPr marL="114300" indent="0" algn="just" fontAlgn="auto">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       - impossibility of matching left and right</a:t>
            </a:r>
          </a:p>
          <a:p>
            <a:pPr marL="114300" indent="0" algn="just" fontAlgn="auto">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       - agnosia of the fingers</a:t>
            </a:r>
          </a:p>
          <a:p>
            <a:pPr marL="114300" indent="0" algn="just" fontAlgn="auto">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       - acalculia</a:t>
            </a:r>
          </a:p>
          <a:p>
            <a:pPr marL="114300" indent="0" algn="just" fontAlgn="auto">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       - agraphia</a:t>
            </a:r>
          </a:p>
          <a:p>
            <a:pPr marL="114300" indent="0" algn="just" fontAlgn="auto">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       - often dyslexia</a:t>
            </a:r>
          </a:p>
          <a:p>
            <a:pPr marL="114300" indent="0" algn="just" fontAlgn="auto">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Bilateral ideomotor apraxia</a:t>
            </a:r>
          </a:p>
        </p:txBody>
      </p:sp>
      <p:sp>
        <p:nvSpPr>
          <p:cNvPr id="6" name="Rectangle 2"/>
          <p:cNvSpPr txBox="1">
            <a:spLocks noRot="1" noChangeArrowheads="1"/>
          </p:cNvSpPr>
          <p:nvPr/>
        </p:nvSpPr>
        <p:spPr>
          <a:xfrm>
            <a:off x="341313" y="392113"/>
            <a:ext cx="8261350" cy="1039812"/>
          </a:xfrm>
          <a:prstGeom prst="rect">
            <a:avLst/>
          </a:prstGeom>
        </p:spPr>
        <p:txBody>
          <a:bodyPr anchor="ctr">
            <a:normAutofit fontScale="92500" lnSpcReduction="10000"/>
          </a:bodyPr>
          <a:lst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a:lstStyle>
          <a:p>
            <a:pPr fontAlgn="auto">
              <a:spcAft>
                <a:spcPts val="0"/>
              </a:spcAft>
              <a:defRPr/>
            </a:pPr>
            <a:r>
              <a:rPr lang="en-US" altLang="en-US" dirty="0">
                <a:solidFill>
                  <a:schemeClr val="tx1"/>
                </a:solidFill>
                <a:latin typeface="Times New Roman" panose="02020603050405020304" pitchFamily="18" charset="0"/>
                <a:cs typeface="Times New Roman" panose="02020603050405020304" pitchFamily="18" charset="0"/>
              </a:rPr>
              <a:t>PARIETAL LOBE SYNDROME OF THE DOMINANT HEMISPHERE</a:t>
            </a:r>
          </a:p>
        </p:txBody>
      </p:sp>
      <p:sp>
        <p:nvSpPr>
          <p:cNvPr id="19461" name="Slide Number Placeholder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675A629C-1B9A-4491-BA69-D1F9D86EAD64}" type="slidenum">
              <a:rPr lang="en-US" altLang="en-US">
                <a:solidFill>
                  <a:schemeClr val="tx2"/>
                </a:solidFill>
              </a:rPr>
              <a:pPr eaLnBrk="1" hangingPunct="1"/>
              <a:t>92</a:t>
            </a:fld>
            <a:endParaRPr lang="en-US" altLang="en-US">
              <a:solidFill>
                <a:schemeClr val="tx2"/>
              </a:solidFill>
            </a:endParaRPr>
          </a:p>
        </p:txBody>
      </p:sp>
    </p:spTree>
    <p:extLst>
      <p:ext uri="{BB962C8B-B14F-4D97-AF65-F5344CB8AC3E}">
        <p14:creationId xmlns:p14="http://schemas.microsoft.com/office/powerpoint/2010/main" val="62138082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Rot="1" noChangeArrowheads="1"/>
          </p:cNvSpPr>
          <p:nvPr>
            <p:ph idx="1"/>
          </p:nvPr>
        </p:nvSpPr>
        <p:spPr/>
        <p:txBody>
          <a:bodyPr/>
          <a:lstStyle/>
          <a:p>
            <a:pPr marL="114300" indent="0" algn="just">
              <a:buFont typeface="Arial" charset="0"/>
              <a:buNone/>
            </a:pPr>
            <a:r>
              <a:rPr lang="sr-Latn-RS" altLang="en-US" dirty="0">
                <a:solidFill>
                  <a:schemeClr val="tx1"/>
                </a:solidFill>
                <a:latin typeface="Times New Roman" pitchFamily="18" charset="0"/>
                <a:cs typeface="Times New Roman" pitchFamily="18" charset="0"/>
              </a:rPr>
              <a:t>Construction apraxia – difficulty drawing simple objects or arranging cubes according to a model</a:t>
            </a:r>
          </a:p>
          <a:p>
            <a:pPr marL="114300" indent="0" algn="just">
              <a:buFont typeface="Arial" charset="0"/>
              <a:buNone/>
            </a:pPr>
            <a:r>
              <a:rPr lang="sr-Latn-RS" altLang="en-US" dirty="0">
                <a:solidFill>
                  <a:schemeClr val="tx1"/>
                </a:solidFill>
                <a:latin typeface="Times New Roman" pitchFamily="18" charset="0"/>
                <a:cs typeface="Times New Roman" pitchFamily="18" charset="0"/>
              </a:rPr>
              <a:t>Dressing apraxia</a:t>
            </a:r>
          </a:p>
          <a:p>
            <a:pPr marL="114300" indent="0" algn="just">
              <a:buFont typeface="Arial" charset="0"/>
              <a:buNone/>
            </a:pPr>
            <a:r>
              <a:rPr lang="sr-Latn-RS" altLang="en-US" dirty="0">
                <a:solidFill>
                  <a:schemeClr val="tx1"/>
                </a:solidFill>
                <a:latin typeface="Times New Roman" pitchFamily="18" charset="0"/>
                <a:cs typeface="Times New Roman" pitchFamily="18" charset="0"/>
              </a:rPr>
              <a:t>Geographical apraxia (topographical disorientation) - spatial navigation problems in a familiar space - can't find a bed in an apartment</a:t>
            </a:r>
          </a:p>
          <a:p>
            <a:pPr marL="114300" indent="0" algn="just">
              <a:buFont typeface="Arial" charset="0"/>
              <a:buNone/>
            </a:pPr>
            <a:r>
              <a:rPr lang="sr-Latn-RS" altLang="en-US" dirty="0">
                <a:solidFill>
                  <a:schemeClr val="tx1"/>
                </a:solidFill>
                <a:latin typeface="Times New Roman" pitchFamily="18" charset="0"/>
                <a:cs typeface="Times New Roman" pitchFamily="18" charset="0"/>
              </a:rPr>
              <a:t>Ignoring the opposite side - neglect - anosognosia (not recognizing the deficit - someone else's hand)</a:t>
            </a:r>
            <a:endParaRPr lang="en-US" altLang="en-US" dirty="0">
              <a:solidFill>
                <a:schemeClr val="tx1"/>
              </a:solidFill>
              <a:latin typeface="Times New Roman" pitchFamily="18" charset="0"/>
              <a:cs typeface="Times New Roman" pitchFamily="18" charset="0"/>
            </a:endParaRPr>
          </a:p>
        </p:txBody>
      </p:sp>
      <p:sp>
        <p:nvSpPr>
          <p:cNvPr id="20483" name="Rectangle 2"/>
          <p:cNvSpPr>
            <a:spLocks noChangeArrowheads="1"/>
          </p:cNvSpPr>
          <p:nvPr/>
        </p:nvSpPr>
        <p:spPr bwMode="auto">
          <a:xfrm>
            <a:off x="381000" y="381000"/>
            <a:ext cx="82296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ltLang="en-US" sz="2800" dirty="0">
                <a:latin typeface="Times New Roman" pitchFamily="18" charset="0"/>
                <a:cs typeface="Times New Roman" pitchFamily="18" charset="0"/>
              </a:rPr>
              <a:t>PARIETAL LOBE SYNDROME OF THE NON-DOMINANT HEMISPHERE</a:t>
            </a:r>
          </a:p>
        </p:txBody>
      </p:sp>
      <p:sp>
        <p:nvSpPr>
          <p:cNvPr id="20485" name="Slide Number Placeholder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61DB22E8-0C9C-44D2-BF2B-FDD5420CEFB8}" type="slidenum">
              <a:rPr lang="en-US" altLang="en-US">
                <a:solidFill>
                  <a:schemeClr val="tx2"/>
                </a:solidFill>
              </a:rPr>
              <a:pPr eaLnBrk="1" hangingPunct="1"/>
              <a:t>93</a:t>
            </a:fld>
            <a:endParaRPr lang="en-US" altLang="en-US">
              <a:solidFill>
                <a:schemeClr val="tx2"/>
              </a:solidFill>
            </a:endParaRPr>
          </a:p>
        </p:txBody>
      </p:sp>
    </p:spTree>
    <p:extLst>
      <p:ext uri="{BB962C8B-B14F-4D97-AF65-F5344CB8AC3E}">
        <p14:creationId xmlns:p14="http://schemas.microsoft.com/office/powerpoint/2010/main" val="93197904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rrowheads="1"/>
          </p:cNvSpPr>
          <p:nvPr>
            <p:ph type="title"/>
          </p:nvPr>
        </p:nvSpPr>
        <p:spPr>
          <a:xfrm>
            <a:off x="457200" y="244475"/>
            <a:ext cx="8385175" cy="1087438"/>
          </a:xfrm>
        </p:spPr>
        <p:txBody>
          <a:bodyPr/>
          <a:lstStyle/>
          <a:p>
            <a:pPr fontAlgn="auto">
              <a:spcAft>
                <a:spcPts val="0"/>
              </a:spcAft>
              <a:defRPr/>
            </a:pPr>
            <a:r>
              <a:rPr lang="en-US" altLang="en-US" dirty="0">
                <a:solidFill>
                  <a:schemeClr val="tx1"/>
                </a:solidFill>
                <a:latin typeface="Times New Roman" panose="02020603050405020304" pitchFamily="18" charset="0"/>
                <a:cs typeface="Times New Roman" panose="02020603050405020304" pitchFamily="18" charset="0"/>
              </a:rPr>
              <a:t>Temporal lobe</a:t>
            </a:r>
          </a:p>
        </p:txBody>
      </p:sp>
      <p:sp>
        <p:nvSpPr>
          <p:cNvPr id="14339" name="Rectangle 3"/>
          <p:cNvSpPr>
            <a:spLocks noGrp="1" noRot="1" noChangeArrowheads="1"/>
          </p:cNvSpPr>
          <p:nvPr>
            <p:ph idx="1"/>
          </p:nvPr>
        </p:nvSpPr>
        <p:spPr>
          <a:xfrm>
            <a:off x="304800" y="1752600"/>
            <a:ext cx="8534400" cy="4830763"/>
          </a:xfrm>
        </p:spPr>
        <p:txBody>
          <a:bodyPr rtlCol="0">
            <a:normAutofit/>
          </a:bodyPr>
          <a:lstStyle/>
          <a:p>
            <a:pPr marL="0" indent="0" algn="just" fontAlgn="auto">
              <a:lnSpc>
                <a:spcPct val="90000"/>
              </a:lnSpc>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Vascularization</a:t>
            </a:r>
          </a:p>
          <a:p>
            <a:pPr marL="0" indent="0" algn="just" fontAlgn="auto">
              <a:lnSpc>
                <a:spcPct val="90000"/>
              </a:lnSpc>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Middle cerebral artery</a:t>
            </a:r>
          </a:p>
          <a:p>
            <a:pPr marL="0" indent="0" algn="just" fontAlgn="auto">
              <a:lnSpc>
                <a:spcPct val="90000"/>
              </a:lnSpc>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Posterior cerebral artery</a:t>
            </a:r>
          </a:p>
          <a:p>
            <a:pPr marL="0" indent="0" algn="just" fontAlgn="auto">
              <a:lnSpc>
                <a:spcPct val="90000"/>
              </a:lnSpc>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1. Primary and secondary auditory cortex bilaterally (cortical deafness only in bilateral lesions)</a:t>
            </a:r>
          </a:p>
          <a:p>
            <a:pPr marL="0" indent="0" algn="just" fontAlgn="auto">
              <a:lnSpc>
                <a:spcPct val="90000"/>
              </a:lnSpc>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Difficulties in understanding speech and sounds (aphasia, auditory agnosia - dominant, amusia - non-dominant)</a:t>
            </a:r>
          </a:p>
          <a:p>
            <a:pPr marL="0" indent="0" algn="just" fontAlgn="auto">
              <a:lnSpc>
                <a:spcPct val="90000"/>
              </a:lnSpc>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        - auditory hallucinations</a:t>
            </a:r>
          </a:p>
          <a:p>
            <a:pPr marL="0" indent="0" algn="just" fontAlgn="auto">
              <a:lnSpc>
                <a:spcPct val="90000"/>
              </a:lnSpc>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2. Vestibular cortex - balance rarely, more often dizziness (aura in an epileptic attack)</a:t>
            </a:r>
          </a:p>
        </p:txBody>
      </p:sp>
      <p:sp>
        <p:nvSpPr>
          <p:cNvPr id="21509"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D253BCB-38BE-49FB-B798-1ADA51F20196}" type="slidenum">
              <a:rPr lang="en-US" altLang="en-US">
                <a:solidFill>
                  <a:schemeClr val="tx2"/>
                </a:solidFill>
              </a:rPr>
              <a:pPr eaLnBrk="1" hangingPunct="1"/>
              <a:t>94</a:t>
            </a:fld>
            <a:endParaRPr lang="en-US" altLang="en-US">
              <a:solidFill>
                <a:schemeClr val="tx2"/>
              </a:solidFill>
            </a:endParaRPr>
          </a:p>
        </p:txBody>
      </p:sp>
    </p:spTree>
    <p:extLst>
      <p:ext uri="{BB962C8B-B14F-4D97-AF65-F5344CB8AC3E}">
        <p14:creationId xmlns:p14="http://schemas.microsoft.com/office/powerpoint/2010/main" val="254023012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Rot="1" noChangeArrowheads="1"/>
          </p:cNvSpPr>
          <p:nvPr>
            <p:ph idx="1"/>
          </p:nvPr>
        </p:nvSpPr>
        <p:spPr>
          <a:xfrm>
            <a:off x="304800" y="1828800"/>
            <a:ext cx="8686800" cy="4525963"/>
          </a:xfrm>
        </p:spPr>
        <p:txBody>
          <a:bodyPr rtlCol="0">
            <a:normAutofit/>
          </a:bodyPr>
          <a:lstStyle/>
          <a:p>
            <a:pPr algn="just" fontAlgn="auto">
              <a:spcAft>
                <a:spcPts val="0"/>
              </a:spcAft>
              <a:buFont typeface="Wingdings" pitchFamily="2" charset="2"/>
              <a:buNone/>
              <a:defRPr/>
            </a:pPr>
            <a:r>
              <a:rPr lang="sr-Latn-CS" altLang="en-US" dirty="0">
                <a:solidFill>
                  <a:schemeClr val="tx1"/>
                </a:solidFill>
                <a:latin typeface="Times New Roman" panose="02020603050405020304" pitchFamily="18" charset="0"/>
                <a:cs typeface="Times New Roman" panose="02020603050405020304" pitchFamily="18" charset="0"/>
              </a:rPr>
              <a:t>3. Medial parts (hippocampus and parahippocampal gyrus) - important role in learning and memory</a:t>
            </a:r>
          </a:p>
          <a:p>
            <a:pPr algn="just" fontAlgn="auto">
              <a:spcAft>
                <a:spcPts val="0"/>
              </a:spcAft>
              <a:buFont typeface="Wingdings" pitchFamily="2" charset="2"/>
              <a:buNone/>
              <a:defRPr/>
            </a:pPr>
            <a:r>
              <a:rPr lang="sr-Latn-CS" altLang="en-US" dirty="0">
                <a:solidFill>
                  <a:schemeClr val="tx1"/>
                </a:solidFill>
                <a:latin typeface="Times New Roman" panose="02020603050405020304" pitchFamily="18" charset="0"/>
                <a:cs typeface="Times New Roman" panose="02020603050405020304" pitchFamily="18" charset="0"/>
              </a:rPr>
              <a:t>     - inability to retain current information</a:t>
            </a:r>
          </a:p>
          <a:p>
            <a:pPr algn="just" fontAlgn="auto">
              <a:spcAft>
                <a:spcPts val="0"/>
              </a:spcAft>
              <a:buFont typeface="Wingdings" pitchFamily="2" charset="2"/>
              <a:buNone/>
              <a:defRPr/>
            </a:pPr>
            <a:r>
              <a:rPr lang="sr-Latn-CS" altLang="en-US" dirty="0">
                <a:solidFill>
                  <a:schemeClr val="tx1"/>
                </a:solidFill>
                <a:latin typeface="Times New Roman" panose="02020603050405020304" pitchFamily="18" charset="0"/>
                <a:cs typeface="Times New Roman" panose="02020603050405020304" pitchFamily="18" charset="0"/>
              </a:rPr>
              <a:t>       (anterograde amnesia)</a:t>
            </a:r>
          </a:p>
          <a:p>
            <a:pPr algn="just" fontAlgn="auto">
              <a:spcAft>
                <a:spcPts val="0"/>
              </a:spcAft>
              <a:buFont typeface="Wingdings" pitchFamily="2" charset="2"/>
              <a:buNone/>
              <a:defRPr/>
            </a:pPr>
            <a:r>
              <a:rPr lang="sr-Latn-CS" altLang="en-US" dirty="0">
                <a:solidFill>
                  <a:schemeClr val="tx1"/>
                </a:solidFill>
                <a:latin typeface="Times New Roman" panose="02020603050405020304" pitchFamily="18" charset="0"/>
                <a:cs typeface="Times New Roman" panose="02020603050405020304" pitchFamily="18" charset="0"/>
              </a:rPr>
              <a:t>     - learning disorders of verbally presented material</a:t>
            </a:r>
          </a:p>
          <a:p>
            <a:pPr algn="just" fontAlgn="auto">
              <a:spcAft>
                <a:spcPts val="0"/>
              </a:spcAft>
              <a:buFont typeface="Wingdings" pitchFamily="2" charset="2"/>
              <a:buNone/>
              <a:defRPr/>
            </a:pPr>
            <a:r>
              <a:rPr lang="sr-Latn-CS" altLang="en-US" dirty="0">
                <a:solidFill>
                  <a:schemeClr val="tx1"/>
                </a:solidFill>
                <a:latin typeface="Times New Roman" panose="02020603050405020304" pitchFamily="18" charset="0"/>
                <a:cs typeface="Times New Roman" panose="02020603050405020304" pitchFamily="18" charset="0"/>
              </a:rPr>
              <a:t>       (dominant hemisphere)</a:t>
            </a:r>
          </a:p>
          <a:p>
            <a:pPr algn="just" fontAlgn="auto">
              <a:spcAft>
                <a:spcPts val="0"/>
              </a:spcAft>
              <a:buFont typeface="Wingdings" pitchFamily="2" charset="2"/>
              <a:buNone/>
              <a:defRPr/>
            </a:pPr>
            <a:r>
              <a:rPr lang="sr-Latn-CS" altLang="en-US" dirty="0">
                <a:solidFill>
                  <a:schemeClr val="tx1"/>
                </a:solidFill>
                <a:latin typeface="Times New Roman" panose="02020603050405020304" pitchFamily="18" charset="0"/>
                <a:cs typeface="Times New Roman" panose="02020603050405020304" pitchFamily="18" charset="0"/>
              </a:rPr>
              <a:t>     - learning disorders of visually presented material</a:t>
            </a:r>
          </a:p>
          <a:p>
            <a:pPr algn="just" fontAlgn="auto">
              <a:spcAft>
                <a:spcPts val="0"/>
              </a:spcAft>
              <a:buFont typeface="Wingdings" pitchFamily="2" charset="2"/>
              <a:buNone/>
              <a:defRPr/>
            </a:pPr>
            <a:r>
              <a:rPr lang="sr-Latn-CS" altLang="en-US" dirty="0">
                <a:solidFill>
                  <a:schemeClr val="tx1"/>
                </a:solidFill>
                <a:latin typeface="Times New Roman" panose="02020603050405020304" pitchFamily="18" charset="0"/>
                <a:cs typeface="Times New Roman" panose="02020603050405020304" pitchFamily="18" charset="0"/>
              </a:rPr>
              <a:t>       (non-dominant hemisphere)</a:t>
            </a:r>
          </a:p>
          <a:p>
            <a:pPr algn="just" fontAlgn="auto">
              <a:spcAft>
                <a:spcPts val="0"/>
              </a:spcAft>
              <a:buFont typeface="Wingdings" pitchFamily="2" charset="2"/>
              <a:buNone/>
              <a:defRPr/>
            </a:pPr>
            <a:r>
              <a:rPr lang="sr-Latn-CS" altLang="en-US" dirty="0">
                <a:solidFill>
                  <a:schemeClr val="tx1"/>
                </a:solidFill>
                <a:latin typeface="Times New Roman" panose="02020603050405020304" pitchFamily="18" charset="0"/>
                <a:cs typeface="Times New Roman" panose="02020603050405020304" pitchFamily="18" charset="0"/>
              </a:rPr>
              <a:t>4. Medial parts (olfactory and gustatory cortical fields)</a:t>
            </a:r>
          </a:p>
          <a:p>
            <a:pPr algn="just" fontAlgn="auto">
              <a:spcAft>
                <a:spcPts val="0"/>
              </a:spcAft>
              <a:buFont typeface="Wingdings" pitchFamily="2" charset="2"/>
              <a:buNone/>
              <a:defRPr/>
            </a:pPr>
            <a:r>
              <a:rPr lang="sr-Latn-CS" altLang="en-US" dirty="0">
                <a:solidFill>
                  <a:schemeClr val="tx1"/>
                </a:solidFill>
                <a:latin typeface="Times New Roman" panose="02020603050405020304" pitchFamily="18" charset="0"/>
                <a:cs typeface="Times New Roman" panose="02020603050405020304" pitchFamily="18" charset="0"/>
              </a:rPr>
              <a:t>     - olfactory and gustatory hallucinations (epileptic attack)</a:t>
            </a:r>
            <a:endParaRPr lang="en-US" altLang="en-US" dirty="0">
              <a:solidFill>
                <a:schemeClr val="tx1"/>
              </a:solidFill>
              <a:latin typeface="Times New Roman" panose="02020603050405020304" pitchFamily="18" charset="0"/>
              <a:cs typeface="Times New Roman" panose="02020603050405020304" pitchFamily="18" charset="0"/>
            </a:endParaRPr>
          </a:p>
        </p:txBody>
      </p:sp>
      <p:sp>
        <p:nvSpPr>
          <p:cNvPr id="7" name="Rectangle 2"/>
          <p:cNvSpPr>
            <a:spLocks noGrp="1" noRot="1" noChangeArrowheads="1"/>
          </p:cNvSpPr>
          <p:nvPr>
            <p:ph type="title"/>
          </p:nvPr>
        </p:nvSpPr>
        <p:spPr>
          <a:xfrm>
            <a:off x="457200" y="244475"/>
            <a:ext cx="8385175" cy="1087438"/>
          </a:xfrm>
        </p:spPr>
        <p:txBody>
          <a:bodyPr/>
          <a:lstStyle/>
          <a:p>
            <a:pPr fontAlgn="auto">
              <a:spcAft>
                <a:spcPts val="0"/>
              </a:spcAft>
              <a:defRPr/>
            </a:pPr>
            <a:r>
              <a:rPr lang="en-US" altLang="en-US" dirty="0">
                <a:solidFill>
                  <a:schemeClr val="tx1"/>
                </a:solidFill>
                <a:latin typeface="Times New Roman" panose="02020603050405020304" pitchFamily="18" charset="0"/>
                <a:cs typeface="Times New Roman" panose="02020603050405020304" pitchFamily="18" charset="0"/>
              </a:rPr>
              <a:t>Temporal lobe syndrome</a:t>
            </a:r>
          </a:p>
        </p:txBody>
      </p:sp>
      <p:sp>
        <p:nvSpPr>
          <p:cNvPr id="2253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7E0BA3A4-A491-444B-8BC2-4E4CF687A049}" type="slidenum">
              <a:rPr lang="en-US" altLang="en-US">
                <a:solidFill>
                  <a:schemeClr val="tx2"/>
                </a:solidFill>
              </a:rPr>
              <a:pPr eaLnBrk="1" hangingPunct="1"/>
              <a:t>95</a:t>
            </a:fld>
            <a:endParaRPr lang="en-US" altLang="en-US">
              <a:solidFill>
                <a:schemeClr val="tx2"/>
              </a:solidFill>
            </a:endParaRPr>
          </a:p>
        </p:txBody>
      </p:sp>
    </p:spTree>
    <p:extLst>
      <p:ext uri="{BB962C8B-B14F-4D97-AF65-F5344CB8AC3E}">
        <p14:creationId xmlns:p14="http://schemas.microsoft.com/office/powerpoint/2010/main" val="131706669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Rot="1" noChangeArrowheads="1"/>
          </p:cNvSpPr>
          <p:nvPr>
            <p:ph idx="1"/>
          </p:nvPr>
        </p:nvSpPr>
        <p:spPr>
          <a:xfrm>
            <a:off x="152400" y="1600200"/>
            <a:ext cx="8763000" cy="4525963"/>
          </a:xfrm>
        </p:spPr>
        <p:txBody>
          <a:bodyPr/>
          <a:lstStyle/>
          <a:p>
            <a:pPr>
              <a:buFont typeface="Wingdings" pitchFamily="2" charset="2"/>
              <a:buNone/>
            </a:pPr>
            <a:r>
              <a:rPr lang="sr-Latn-CS" altLang="en-US" dirty="0">
                <a:solidFill>
                  <a:schemeClr val="tx1"/>
                </a:solidFill>
                <a:latin typeface="Times New Roman" pitchFamily="18" charset="0"/>
                <a:cs typeface="Times New Roman" pitchFamily="18" charset="0"/>
              </a:rPr>
              <a:t>5. Fibers of the lower parts of optical radiation</a:t>
            </a:r>
          </a:p>
          <a:p>
            <a:pPr>
              <a:buFont typeface="Wingdings" pitchFamily="2" charset="2"/>
              <a:buNone/>
            </a:pPr>
            <a:r>
              <a:rPr lang="sr-Latn-CS" altLang="en-US" dirty="0">
                <a:solidFill>
                  <a:schemeClr val="tx1"/>
                </a:solidFill>
                <a:latin typeface="Times New Roman" pitchFamily="18" charset="0"/>
                <a:cs typeface="Times New Roman" pitchFamily="18" charset="0"/>
              </a:rPr>
              <a:t>     - contralateral upper homonymous quadrantanopsia</a:t>
            </a:r>
          </a:p>
          <a:p>
            <a:pPr>
              <a:buFont typeface="Wingdings" pitchFamily="2" charset="2"/>
              <a:buNone/>
            </a:pPr>
            <a:r>
              <a:rPr lang="sr-Latn-CS" altLang="en-US" dirty="0">
                <a:solidFill>
                  <a:schemeClr val="tx1"/>
                </a:solidFill>
                <a:latin typeface="Times New Roman" pitchFamily="18" charset="0"/>
                <a:cs typeface="Times New Roman" pitchFamily="18" charset="0"/>
              </a:rPr>
              <a:t>     - complex visual hallucinations during an epileptic attack of temporal lobe origin</a:t>
            </a:r>
          </a:p>
          <a:p>
            <a:pPr>
              <a:buFont typeface="Wingdings" pitchFamily="2" charset="2"/>
              <a:buNone/>
            </a:pPr>
            <a:r>
              <a:rPr lang="sr-Latn-CS" altLang="en-US" dirty="0">
                <a:solidFill>
                  <a:schemeClr val="tx1"/>
                </a:solidFill>
                <a:latin typeface="Times New Roman" pitchFamily="18" charset="0"/>
                <a:cs typeface="Times New Roman" pitchFamily="18" charset="0"/>
              </a:rPr>
              <a:t>6. Limbic part of the temporal lobe</a:t>
            </a:r>
          </a:p>
          <a:p>
            <a:pPr>
              <a:buFont typeface="Wingdings" pitchFamily="2" charset="2"/>
              <a:buNone/>
            </a:pPr>
            <a:r>
              <a:rPr lang="sr-Latn-CS" altLang="en-US" dirty="0">
                <a:solidFill>
                  <a:schemeClr val="tx1"/>
                </a:solidFill>
                <a:latin typeface="Times New Roman" pitchFamily="18" charset="0"/>
                <a:cs typeface="Times New Roman" pitchFamily="18" charset="0"/>
              </a:rPr>
              <a:t>     - aggressive and antisocial behavior</a:t>
            </a:r>
          </a:p>
          <a:p>
            <a:pPr>
              <a:buFont typeface="Wingdings" pitchFamily="2" charset="2"/>
              <a:buNone/>
            </a:pPr>
            <a:r>
              <a:rPr lang="sr-Latn-CS" altLang="en-US" dirty="0">
                <a:solidFill>
                  <a:schemeClr val="tx1"/>
                </a:solidFill>
                <a:latin typeface="Times New Roman" pitchFamily="18" charset="0"/>
                <a:cs typeface="Times New Roman" pitchFamily="18" charset="0"/>
              </a:rPr>
              <a:t>     - rage</a:t>
            </a:r>
          </a:p>
          <a:p>
            <a:pPr>
              <a:buFont typeface="Wingdings" pitchFamily="2" charset="2"/>
              <a:buNone/>
            </a:pPr>
            <a:r>
              <a:rPr lang="sr-Latn-CS" altLang="en-US" dirty="0">
                <a:solidFill>
                  <a:schemeClr val="tx1"/>
                </a:solidFill>
                <a:latin typeface="Times New Roman" pitchFamily="18" charset="0"/>
                <a:cs typeface="Times New Roman" pitchFamily="18" charset="0"/>
              </a:rPr>
              <a:t>     - hypersexuality</a:t>
            </a:r>
          </a:p>
          <a:p>
            <a:pPr>
              <a:buFont typeface="Wingdings" pitchFamily="2" charset="2"/>
              <a:buNone/>
            </a:pPr>
            <a:r>
              <a:rPr lang="sr-Latn-CS" altLang="en-US" dirty="0">
                <a:solidFill>
                  <a:schemeClr val="tx1"/>
                </a:solidFill>
                <a:latin typeface="Times New Roman" pitchFamily="18" charset="0"/>
                <a:cs typeface="Times New Roman" pitchFamily="18" charset="0"/>
              </a:rPr>
              <a:t>     - apathy</a:t>
            </a:r>
          </a:p>
          <a:p>
            <a:pPr>
              <a:buFont typeface="Wingdings" pitchFamily="2" charset="2"/>
              <a:buNone/>
            </a:pPr>
            <a:endParaRPr lang="en-US" altLang="en-US" dirty="0">
              <a:solidFill>
                <a:schemeClr val="tx1"/>
              </a:solidFill>
              <a:latin typeface="Times New Roman" pitchFamily="18" charset="0"/>
              <a:cs typeface="Times New Roman" pitchFamily="18" charset="0"/>
            </a:endParaRPr>
          </a:p>
        </p:txBody>
      </p:sp>
      <p:sp>
        <p:nvSpPr>
          <p:cNvPr id="23557"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065562B8-7657-4A80-9D02-209898833AA8}" type="slidenum">
              <a:rPr lang="en-US" altLang="en-US">
                <a:solidFill>
                  <a:schemeClr val="tx2"/>
                </a:solidFill>
              </a:rPr>
              <a:pPr eaLnBrk="1" hangingPunct="1"/>
              <a:t>96</a:t>
            </a:fld>
            <a:endParaRPr lang="en-US" altLang="en-US">
              <a:solidFill>
                <a:schemeClr val="tx2"/>
              </a:solidFill>
            </a:endParaRPr>
          </a:p>
        </p:txBody>
      </p:sp>
      <p:sp>
        <p:nvSpPr>
          <p:cNvPr id="4" name="Rectangle 2">
            <a:extLst>
              <a:ext uri="{FF2B5EF4-FFF2-40B4-BE49-F238E27FC236}">
                <a16:creationId xmlns:a16="http://schemas.microsoft.com/office/drawing/2014/main" id="{DA9EB80A-E841-D75A-39BC-C7823E14C302}"/>
              </a:ext>
            </a:extLst>
          </p:cNvPr>
          <p:cNvSpPr>
            <a:spLocks noGrp="1" noRot="1" noChangeArrowheads="1"/>
          </p:cNvSpPr>
          <p:nvPr>
            <p:ph type="title"/>
          </p:nvPr>
        </p:nvSpPr>
        <p:spPr>
          <a:xfrm>
            <a:off x="457200" y="244475"/>
            <a:ext cx="8385175" cy="1087438"/>
          </a:xfrm>
        </p:spPr>
        <p:txBody>
          <a:bodyPr/>
          <a:lstStyle/>
          <a:p>
            <a:pPr fontAlgn="auto">
              <a:spcAft>
                <a:spcPts val="0"/>
              </a:spcAft>
              <a:defRPr/>
            </a:pPr>
            <a:r>
              <a:rPr lang="en-US" altLang="en-US" dirty="0">
                <a:solidFill>
                  <a:schemeClr val="tx1"/>
                </a:solidFill>
                <a:latin typeface="Times New Roman" panose="02020603050405020304" pitchFamily="18" charset="0"/>
                <a:cs typeface="Times New Roman" panose="02020603050405020304" pitchFamily="18" charset="0"/>
              </a:rPr>
              <a:t>Temporal lobe syndrome</a:t>
            </a:r>
          </a:p>
        </p:txBody>
      </p:sp>
    </p:spTree>
    <p:extLst>
      <p:ext uri="{BB962C8B-B14F-4D97-AF65-F5344CB8AC3E}">
        <p14:creationId xmlns:p14="http://schemas.microsoft.com/office/powerpoint/2010/main" val="410367123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rrowheads="1"/>
          </p:cNvSpPr>
          <p:nvPr>
            <p:ph type="title"/>
          </p:nvPr>
        </p:nvSpPr>
        <p:spPr/>
        <p:txBody>
          <a:bodyPr/>
          <a:lstStyle/>
          <a:p>
            <a:pPr fontAlgn="auto">
              <a:spcAft>
                <a:spcPts val="0"/>
              </a:spcAft>
              <a:defRPr/>
            </a:pPr>
            <a:r>
              <a:rPr lang="en-US" altLang="en-US" dirty="0">
                <a:solidFill>
                  <a:schemeClr val="tx1"/>
                </a:solidFill>
                <a:latin typeface="Times New Roman" panose="02020603050405020304" pitchFamily="18" charset="0"/>
                <a:cs typeface="Times New Roman" panose="02020603050405020304" pitchFamily="18" charset="0"/>
              </a:rPr>
              <a:t>Occipital lobe</a:t>
            </a:r>
          </a:p>
        </p:txBody>
      </p:sp>
      <p:sp>
        <p:nvSpPr>
          <p:cNvPr id="18435" name="Rectangle 3"/>
          <p:cNvSpPr>
            <a:spLocks noGrp="1" noRot="1" noChangeArrowheads="1"/>
          </p:cNvSpPr>
          <p:nvPr>
            <p:ph idx="1"/>
          </p:nvPr>
        </p:nvSpPr>
        <p:spPr>
          <a:xfrm>
            <a:off x="381000" y="1600200"/>
            <a:ext cx="8464550" cy="4648200"/>
          </a:xfrm>
        </p:spPr>
        <p:txBody>
          <a:bodyPr rtlCol="0">
            <a:normAutofit/>
          </a:bodyPr>
          <a:lstStyle/>
          <a:p>
            <a:pPr marL="114300" indent="0" algn="just" fontAlgn="auto">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Posterior cerebral artery</a:t>
            </a:r>
          </a:p>
          <a:p>
            <a:pPr marL="114300" indent="0" algn="just" fontAlgn="auto">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Middle cerebral artery - supplementary vascularization of the occipital poles intended for macular vision</a:t>
            </a:r>
          </a:p>
          <a:p>
            <a:pPr marL="114300" indent="0" algn="just" fontAlgn="auto">
              <a:spcAft>
                <a:spcPts val="0"/>
              </a:spcAft>
              <a:buFont typeface="Arial" pitchFamily="34" charset="0"/>
              <a:buNone/>
              <a:defRPr/>
            </a:pPr>
            <a:endParaRPr lang="en-US" altLang="en-US" dirty="0">
              <a:solidFill>
                <a:schemeClr val="tx1"/>
              </a:solidFill>
              <a:latin typeface="Times New Roman" panose="02020603050405020304" pitchFamily="18" charset="0"/>
              <a:cs typeface="Times New Roman" panose="02020603050405020304" pitchFamily="18" charset="0"/>
            </a:endParaRPr>
          </a:p>
          <a:p>
            <a:pPr marL="114300" indent="0" algn="just" fontAlgn="auto">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Function</a:t>
            </a:r>
          </a:p>
          <a:p>
            <a:pPr marL="114300" indent="0" algn="just" fontAlgn="auto">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       - perception of visual stimuli</a:t>
            </a:r>
          </a:p>
          <a:p>
            <a:pPr marL="114300" indent="0" algn="just" fontAlgn="auto">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       - recognition of what we see</a:t>
            </a:r>
          </a:p>
          <a:p>
            <a:pPr marL="114300" indent="0" algn="just" fontAlgn="auto">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Primary visual cortex (striate cortex)</a:t>
            </a:r>
          </a:p>
          <a:p>
            <a:pPr marL="114300" indent="0" algn="just" fontAlgn="auto">
              <a:spcAft>
                <a:spcPts val="0"/>
              </a:spcAft>
              <a:buFont typeface="Arial" pitchFamily="34" charset="0"/>
              <a:buNone/>
              <a:defRPr/>
            </a:pPr>
            <a:r>
              <a:rPr lang="en-US" altLang="en-US" dirty="0">
                <a:solidFill>
                  <a:schemeClr val="tx1"/>
                </a:solidFill>
                <a:latin typeface="Times New Roman" panose="02020603050405020304" pitchFamily="18" charset="0"/>
                <a:cs typeface="Times New Roman" panose="02020603050405020304" pitchFamily="18" charset="0"/>
              </a:rPr>
              <a:t>Parastriate cortex – associative visual cortex connected with parietal, temporal and frontal lobes (ability to interpret and remember images)</a:t>
            </a:r>
          </a:p>
        </p:txBody>
      </p:sp>
      <p:sp>
        <p:nvSpPr>
          <p:cNvPr id="2458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C995DADE-4ADC-4606-87DC-8E8EDA5D794B}" type="slidenum">
              <a:rPr lang="en-US" altLang="en-US">
                <a:solidFill>
                  <a:schemeClr val="tx2"/>
                </a:solidFill>
              </a:rPr>
              <a:pPr eaLnBrk="1" hangingPunct="1"/>
              <a:t>97</a:t>
            </a:fld>
            <a:endParaRPr lang="en-US" altLang="en-US">
              <a:solidFill>
                <a:schemeClr val="tx2"/>
              </a:solidFill>
            </a:endParaRPr>
          </a:p>
        </p:txBody>
      </p:sp>
    </p:spTree>
    <p:extLst>
      <p:ext uri="{BB962C8B-B14F-4D97-AF65-F5344CB8AC3E}">
        <p14:creationId xmlns:p14="http://schemas.microsoft.com/office/powerpoint/2010/main" val="388719225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Rot="1" noChangeArrowheads="1"/>
          </p:cNvSpPr>
          <p:nvPr>
            <p:ph idx="1"/>
          </p:nvPr>
        </p:nvSpPr>
        <p:spPr>
          <a:xfrm>
            <a:off x="228600" y="1600200"/>
            <a:ext cx="8686800" cy="4525963"/>
          </a:xfrm>
        </p:spPr>
        <p:txBody>
          <a:bodyPr/>
          <a:lstStyle/>
          <a:p>
            <a:pPr marL="114300" indent="0" algn="just">
              <a:buNone/>
            </a:pPr>
            <a:endParaRPr lang="sr-Cyrl-RS" altLang="en-US" dirty="0">
              <a:solidFill>
                <a:schemeClr val="tx1"/>
              </a:solidFill>
              <a:latin typeface="Times New Roman" pitchFamily="18" charset="0"/>
              <a:cs typeface="Times New Roman" pitchFamily="18" charset="0"/>
            </a:endParaRPr>
          </a:p>
          <a:p>
            <a:pPr marL="114300" indent="0" algn="just">
              <a:buNone/>
            </a:pPr>
            <a:r>
              <a:rPr lang="en-US" altLang="en-US" dirty="0">
                <a:solidFill>
                  <a:schemeClr val="tx1"/>
                </a:solidFill>
                <a:latin typeface="Times New Roman" pitchFamily="18" charset="0"/>
                <a:cs typeface="Times New Roman" pitchFamily="18" charset="0"/>
              </a:rPr>
              <a:t>Unilateral damage</a:t>
            </a:r>
          </a:p>
          <a:p>
            <a:pPr marL="114300" indent="0" algn="just">
              <a:buNone/>
            </a:pPr>
            <a:r>
              <a:rPr lang="en-US" altLang="en-US" dirty="0">
                <a:solidFill>
                  <a:schemeClr val="tx1"/>
                </a:solidFill>
                <a:latin typeface="Times New Roman" pitchFamily="18" charset="0"/>
                <a:cs typeface="Times New Roman" pitchFamily="18" charset="0"/>
              </a:rPr>
              <a:t>          - contralateral homonymous hemianopsia</a:t>
            </a:r>
          </a:p>
          <a:p>
            <a:pPr marL="114300" indent="0" algn="just">
              <a:buNone/>
            </a:pPr>
            <a:r>
              <a:rPr lang="en-US" altLang="en-US" dirty="0">
                <a:solidFill>
                  <a:schemeClr val="tx1"/>
                </a:solidFill>
                <a:latin typeface="Times New Roman" pitchFamily="18" charset="0"/>
                <a:cs typeface="Times New Roman" pitchFamily="18" charset="0"/>
              </a:rPr>
              <a:t>Mutual damages</a:t>
            </a:r>
          </a:p>
          <a:p>
            <a:pPr marL="114300" indent="0" algn="just">
              <a:buNone/>
            </a:pPr>
            <a:r>
              <a:rPr lang="en-US" altLang="en-US" dirty="0">
                <a:solidFill>
                  <a:schemeClr val="tx1"/>
                </a:solidFill>
                <a:latin typeface="Times New Roman" pitchFamily="18" charset="0"/>
                <a:cs typeface="Times New Roman" pitchFamily="18" charset="0"/>
              </a:rPr>
              <a:t>          - cortical blindness with preserved reaction to light</a:t>
            </a:r>
          </a:p>
          <a:p>
            <a:pPr marL="114300" indent="0" algn="just">
              <a:buNone/>
            </a:pPr>
            <a:r>
              <a:rPr lang="en-US" altLang="en-US" dirty="0">
                <a:solidFill>
                  <a:schemeClr val="tx1"/>
                </a:solidFill>
                <a:latin typeface="Times New Roman" pitchFamily="18" charset="0"/>
                <a:cs typeface="Times New Roman" pitchFamily="18" charset="0"/>
              </a:rPr>
              <a:t>          - Anton's syndrome – anosognosia for cortical blindness</a:t>
            </a:r>
          </a:p>
          <a:p>
            <a:pPr marL="114300" indent="0" algn="just">
              <a:buNone/>
            </a:pPr>
            <a:r>
              <a:rPr lang="en-US" altLang="en-US" dirty="0">
                <a:solidFill>
                  <a:schemeClr val="tx1"/>
                </a:solidFill>
                <a:latin typeface="Times New Roman" pitchFamily="18" charset="0"/>
                <a:cs typeface="Times New Roman" pitchFamily="18" charset="0"/>
              </a:rPr>
              <a:t>Damage to the associative cortex</a:t>
            </a:r>
          </a:p>
          <a:p>
            <a:pPr marL="114300" indent="0" algn="just">
              <a:buNone/>
            </a:pPr>
            <a:r>
              <a:rPr lang="en-US" altLang="en-US" dirty="0">
                <a:solidFill>
                  <a:schemeClr val="tx1"/>
                </a:solidFill>
                <a:latin typeface="Times New Roman" pitchFamily="18" charset="0"/>
                <a:cs typeface="Times New Roman" pitchFamily="18" charset="0"/>
              </a:rPr>
              <a:t>          - visual agnosia (failure to recognize even though vision is preserved, recognition of persons only by voice)</a:t>
            </a:r>
            <a:endParaRPr lang="sr-Latn-CS" altLang="en-US" dirty="0">
              <a:solidFill>
                <a:schemeClr val="tx1"/>
              </a:solidFill>
              <a:latin typeface="Times New Roman" pitchFamily="18" charset="0"/>
              <a:cs typeface="Times New Roman" pitchFamily="18" charset="0"/>
            </a:endParaRPr>
          </a:p>
        </p:txBody>
      </p:sp>
      <p:sp>
        <p:nvSpPr>
          <p:cNvPr id="25604"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52E0571D-3047-4497-8CFD-071E35C5F2A6}" type="slidenum">
              <a:rPr lang="en-US" altLang="en-US">
                <a:solidFill>
                  <a:schemeClr val="tx2"/>
                </a:solidFill>
              </a:rPr>
              <a:pPr eaLnBrk="1" hangingPunct="1"/>
              <a:t>98</a:t>
            </a:fld>
            <a:endParaRPr lang="en-US" altLang="en-US">
              <a:solidFill>
                <a:schemeClr val="tx2"/>
              </a:solidFill>
            </a:endParaRPr>
          </a:p>
        </p:txBody>
      </p:sp>
      <p:sp>
        <p:nvSpPr>
          <p:cNvPr id="9" name="Rectangle 2"/>
          <p:cNvSpPr>
            <a:spLocks noGrp="1" noRot="1" noChangeArrowheads="1"/>
          </p:cNvSpPr>
          <p:nvPr>
            <p:ph type="title"/>
          </p:nvPr>
        </p:nvSpPr>
        <p:spPr/>
        <p:txBody>
          <a:bodyPr/>
          <a:lstStyle/>
          <a:p>
            <a:pPr fontAlgn="auto">
              <a:spcAft>
                <a:spcPts val="0"/>
              </a:spcAft>
              <a:defRPr/>
            </a:pPr>
            <a:r>
              <a:rPr lang="en-US" altLang="en-US" dirty="0">
                <a:solidFill>
                  <a:schemeClr val="tx1"/>
                </a:solidFill>
                <a:latin typeface="Times New Roman" panose="02020603050405020304" pitchFamily="18" charset="0"/>
                <a:cs typeface="Times New Roman" panose="02020603050405020304" pitchFamily="18" charset="0"/>
              </a:rPr>
              <a:t>Occipital lobe syndrome</a:t>
            </a:r>
          </a:p>
        </p:txBody>
      </p:sp>
    </p:spTree>
    <p:extLst>
      <p:ext uri="{BB962C8B-B14F-4D97-AF65-F5344CB8AC3E}">
        <p14:creationId xmlns:p14="http://schemas.microsoft.com/office/powerpoint/2010/main" val="167352146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Rot="1" noChangeArrowheads="1"/>
          </p:cNvSpPr>
          <p:nvPr>
            <p:ph idx="1"/>
          </p:nvPr>
        </p:nvSpPr>
        <p:spPr>
          <a:xfrm>
            <a:off x="228600" y="1600200"/>
            <a:ext cx="8458200" cy="4953000"/>
          </a:xfrm>
        </p:spPr>
        <p:txBody>
          <a:bodyPr/>
          <a:lstStyle/>
          <a:p>
            <a:pPr marL="114300" indent="0" algn="just">
              <a:lnSpc>
                <a:spcPct val="90000"/>
              </a:lnSpc>
              <a:buNone/>
            </a:pPr>
            <a:r>
              <a:rPr lang="en-US" altLang="en-US" dirty="0">
                <a:solidFill>
                  <a:schemeClr val="tx1"/>
                </a:solidFill>
                <a:latin typeface="Times New Roman" pitchFamily="18" charset="0"/>
                <a:cs typeface="Times New Roman" pitchFamily="18" charset="0"/>
              </a:rPr>
              <a:t>Visual illusions and hallucinations</a:t>
            </a:r>
          </a:p>
          <a:p>
            <a:pPr marL="114300" indent="0" algn="just">
              <a:lnSpc>
                <a:spcPct val="90000"/>
              </a:lnSpc>
              <a:buNone/>
            </a:pPr>
            <a:r>
              <a:rPr lang="en-US" altLang="en-US" dirty="0">
                <a:solidFill>
                  <a:schemeClr val="tx1"/>
                </a:solidFill>
                <a:latin typeface="Times New Roman" pitchFamily="18" charset="0"/>
                <a:cs typeface="Times New Roman" pitchFamily="18" charset="0"/>
              </a:rPr>
              <a:t>         - within the epi attack</a:t>
            </a:r>
          </a:p>
          <a:p>
            <a:pPr marL="114300" indent="0" algn="just">
              <a:lnSpc>
                <a:spcPct val="90000"/>
              </a:lnSpc>
              <a:buNone/>
            </a:pPr>
            <a:r>
              <a:rPr lang="en-US" altLang="en-US" dirty="0">
                <a:solidFill>
                  <a:schemeClr val="tx1"/>
                </a:solidFill>
                <a:latin typeface="Times New Roman" pitchFamily="18" charset="0"/>
                <a:cs typeface="Times New Roman" pitchFamily="18" charset="0"/>
              </a:rPr>
              <a:t>         - migraines</a:t>
            </a:r>
          </a:p>
          <a:p>
            <a:pPr marL="114300" indent="0" algn="just">
              <a:lnSpc>
                <a:spcPct val="90000"/>
              </a:lnSpc>
              <a:buNone/>
            </a:pPr>
            <a:r>
              <a:rPr lang="en-US" altLang="en-US" dirty="0">
                <a:solidFill>
                  <a:schemeClr val="tx1"/>
                </a:solidFill>
                <a:latin typeface="Times New Roman" pitchFamily="18" charset="0"/>
                <a:cs typeface="Times New Roman" pitchFamily="18" charset="0"/>
              </a:rPr>
              <a:t>         - delirium</a:t>
            </a:r>
          </a:p>
          <a:p>
            <a:pPr marL="114300" indent="0" algn="just">
              <a:lnSpc>
                <a:spcPct val="90000"/>
              </a:lnSpc>
              <a:buNone/>
            </a:pPr>
            <a:r>
              <a:rPr lang="en-US" altLang="en-US" dirty="0">
                <a:solidFill>
                  <a:schemeClr val="tx1"/>
                </a:solidFill>
                <a:latin typeface="Times New Roman" pitchFamily="18" charset="0"/>
                <a:cs typeface="Times New Roman" pitchFamily="18" charset="0"/>
              </a:rPr>
              <a:t>         - more often with lesions of the non-dominant hemisphere</a:t>
            </a:r>
          </a:p>
          <a:p>
            <a:pPr marL="114300" indent="0" algn="just">
              <a:lnSpc>
                <a:spcPct val="90000"/>
              </a:lnSpc>
              <a:buNone/>
            </a:pPr>
            <a:r>
              <a:rPr lang="en-US" altLang="en-US" dirty="0">
                <a:solidFill>
                  <a:schemeClr val="tx1"/>
                </a:solidFill>
                <a:latin typeface="Times New Roman" pitchFamily="18" charset="0"/>
                <a:cs typeface="Times New Roman" pitchFamily="18" charset="0"/>
              </a:rPr>
              <a:t>Illusions</a:t>
            </a:r>
          </a:p>
          <a:p>
            <a:pPr marL="114300" indent="0" algn="just">
              <a:lnSpc>
                <a:spcPct val="90000"/>
              </a:lnSpc>
              <a:buNone/>
            </a:pPr>
            <a:r>
              <a:rPr lang="en-US" altLang="en-US" dirty="0">
                <a:solidFill>
                  <a:schemeClr val="tx1"/>
                </a:solidFill>
                <a:latin typeface="Times New Roman" pitchFamily="18" charset="0"/>
                <a:cs typeface="Times New Roman" pitchFamily="18" charset="0"/>
              </a:rPr>
              <a:t>         - macropsia</a:t>
            </a:r>
          </a:p>
          <a:p>
            <a:pPr marL="114300" indent="0" algn="just">
              <a:lnSpc>
                <a:spcPct val="90000"/>
              </a:lnSpc>
              <a:buNone/>
            </a:pPr>
            <a:r>
              <a:rPr lang="en-US" altLang="en-US" dirty="0">
                <a:solidFill>
                  <a:schemeClr val="tx1"/>
                </a:solidFill>
                <a:latin typeface="Times New Roman" pitchFamily="18" charset="0"/>
                <a:cs typeface="Times New Roman" pitchFamily="18" charset="0"/>
              </a:rPr>
              <a:t>         - </a:t>
            </a:r>
            <a:r>
              <a:rPr lang="en-US" altLang="en-US" dirty="0" err="1">
                <a:solidFill>
                  <a:schemeClr val="tx1"/>
                </a:solidFill>
                <a:latin typeface="Times New Roman" pitchFamily="18" charset="0"/>
                <a:cs typeface="Times New Roman" pitchFamily="18" charset="0"/>
              </a:rPr>
              <a:t>micropsies</a:t>
            </a:r>
            <a:endParaRPr lang="en-US" altLang="en-US" dirty="0">
              <a:solidFill>
                <a:schemeClr val="tx1"/>
              </a:solidFill>
              <a:latin typeface="Times New Roman" pitchFamily="18" charset="0"/>
              <a:cs typeface="Times New Roman" pitchFamily="18" charset="0"/>
            </a:endParaRPr>
          </a:p>
          <a:p>
            <a:pPr marL="114300" indent="0" algn="just">
              <a:lnSpc>
                <a:spcPct val="90000"/>
              </a:lnSpc>
              <a:buNone/>
            </a:pPr>
            <a:r>
              <a:rPr lang="en-US" altLang="en-US" dirty="0">
                <a:solidFill>
                  <a:schemeClr val="tx1"/>
                </a:solidFill>
                <a:latin typeface="Times New Roman" pitchFamily="18" charset="0"/>
                <a:cs typeface="Times New Roman" pitchFamily="18" charset="0"/>
              </a:rPr>
              <a:t>         - </a:t>
            </a:r>
            <a:r>
              <a:rPr lang="en-US" altLang="en-US" dirty="0" err="1">
                <a:solidFill>
                  <a:schemeClr val="tx1"/>
                </a:solidFill>
                <a:latin typeface="Times New Roman" pitchFamily="18" charset="0"/>
                <a:cs typeface="Times New Roman" pitchFamily="18" charset="0"/>
              </a:rPr>
              <a:t>polyopsies</a:t>
            </a:r>
            <a:endParaRPr lang="en-US" altLang="en-US" dirty="0">
              <a:solidFill>
                <a:schemeClr val="tx1"/>
              </a:solidFill>
              <a:latin typeface="Times New Roman" pitchFamily="18" charset="0"/>
              <a:cs typeface="Times New Roman" pitchFamily="18" charset="0"/>
            </a:endParaRPr>
          </a:p>
          <a:p>
            <a:pPr marL="114300" indent="0" algn="just">
              <a:lnSpc>
                <a:spcPct val="90000"/>
              </a:lnSpc>
              <a:buNone/>
            </a:pPr>
            <a:r>
              <a:rPr lang="en-US" altLang="en-US" dirty="0">
                <a:solidFill>
                  <a:schemeClr val="tx1"/>
                </a:solidFill>
                <a:latin typeface="Times New Roman" pitchFamily="18" charset="0"/>
                <a:cs typeface="Times New Roman" pitchFamily="18" charset="0"/>
              </a:rPr>
              <a:t>Hallucinations</a:t>
            </a:r>
          </a:p>
          <a:p>
            <a:pPr marL="114300" indent="0" algn="just">
              <a:lnSpc>
                <a:spcPct val="90000"/>
              </a:lnSpc>
              <a:buNone/>
            </a:pPr>
            <a:r>
              <a:rPr lang="en-US" altLang="en-US" dirty="0">
                <a:solidFill>
                  <a:schemeClr val="tx1"/>
                </a:solidFill>
                <a:latin typeface="Times New Roman" pitchFamily="18" charset="0"/>
                <a:cs typeface="Times New Roman" pitchFamily="18" charset="0"/>
              </a:rPr>
              <a:t>         - elementary</a:t>
            </a:r>
          </a:p>
          <a:p>
            <a:pPr marL="114300" indent="0" algn="just">
              <a:lnSpc>
                <a:spcPct val="90000"/>
              </a:lnSpc>
              <a:buNone/>
            </a:pPr>
            <a:r>
              <a:rPr lang="en-US" altLang="en-US" dirty="0">
                <a:solidFill>
                  <a:schemeClr val="tx1"/>
                </a:solidFill>
                <a:latin typeface="Times New Roman" pitchFamily="18" charset="0"/>
                <a:cs typeface="Times New Roman" pitchFamily="18" charset="0"/>
              </a:rPr>
              <a:t>         - complex</a:t>
            </a:r>
          </a:p>
        </p:txBody>
      </p:sp>
      <p:sp>
        <p:nvSpPr>
          <p:cNvPr id="26628"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A805F871-D162-4B0B-B346-04B9580F8691}" type="slidenum">
              <a:rPr lang="en-US" altLang="en-US">
                <a:solidFill>
                  <a:schemeClr val="tx2"/>
                </a:solidFill>
              </a:rPr>
              <a:pPr eaLnBrk="1" hangingPunct="1"/>
              <a:t>99</a:t>
            </a:fld>
            <a:endParaRPr lang="en-US" altLang="en-US">
              <a:solidFill>
                <a:schemeClr val="tx2"/>
              </a:solidFill>
            </a:endParaRPr>
          </a:p>
        </p:txBody>
      </p:sp>
      <p:sp>
        <p:nvSpPr>
          <p:cNvPr id="4" name="Rectangle 2">
            <a:extLst>
              <a:ext uri="{FF2B5EF4-FFF2-40B4-BE49-F238E27FC236}">
                <a16:creationId xmlns:a16="http://schemas.microsoft.com/office/drawing/2014/main" id="{9743979C-A700-01EC-A90C-C9438AD38946}"/>
              </a:ext>
            </a:extLst>
          </p:cNvPr>
          <p:cNvSpPr>
            <a:spLocks noGrp="1" noRot="1" noChangeArrowheads="1"/>
          </p:cNvSpPr>
          <p:nvPr>
            <p:ph type="title"/>
          </p:nvPr>
        </p:nvSpPr>
        <p:spPr>
          <a:xfrm>
            <a:off x="425450" y="407988"/>
            <a:ext cx="8261350" cy="1039812"/>
          </a:xfrm>
        </p:spPr>
        <p:txBody>
          <a:bodyPr/>
          <a:lstStyle/>
          <a:p>
            <a:pPr fontAlgn="auto">
              <a:spcAft>
                <a:spcPts val="0"/>
              </a:spcAft>
              <a:defRPr/>
            </a:pPr>
            <a:r>
              <a:rPr lang="en-US" altLang="en-US" dirty="0">
                <a:solidFill>
                  <a:schemeClr val="tx1"/>
                </a:solidFill>
                <a:latin typeface="Times New Roman" panose="02020603050405020304" pitchFamily="18" charset="0"/>
                <a:cs typeface="Times New Roman" panose="02020603050405020304" pitchFamily="18" charset="0"/>
              </a:rPr>
              <a:t>Occipital lobe syndrome</a:t>
            </a:r>
          </a:p>
        </p:txBody>
      </p:sp>
    </p:spTree>
    <p:extLst>
      <p:ext uri="{BB962C8B-B14F-4D97-AF65-F5344CB8AC3E}">
        <p14:creationId xmlns:p14="http://schemas.microsoft.com/office/powerpoint/2010/main" val="3234164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Apothecary">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Apothecary</Template>
  <TotalTime>997</TotalTime>
  <Words>4783</Words>
  <Application>Microsoft Office PowerPoint</Application>
  <PresentationFormat>On-screen Show (4:3)</PresentationFormat>
  <Paragraphs>760</Paragraphs>
  <Slides>106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106</vt:i4>
      </vt:variant>
    </vt:vector>
  </HeadingPairs>
  <TitlesOfParts>
    <vt:vector size="114" baseType="lpstr">
      <vt:lpstr>Arial</vt:lpstr>
      <vt:lpstr>Book Antiqua</vt:lpstr>
      <vt:lpstr>Calibri</vt:lpstr>
      <vt:lpstr>Century Gothic</vt:lpstr>
      <vt:lpstr>Open Sans</vt:lpstr>
      <vt:lpstr>Times New Roman</vt:lpstr>
      <vt:lpstr>Wingdings</vt:lpstr>
      <vt:lpstr>Apothecary</vt:lpstr>
      <vt:lpstr>PowerPoint Presentation</vt:lpstr>
      <vt:lpstr>psychomotor development</vt:lpstr>
      <vt:lpstr>PowerPoint Presentation</vt:lpstr>
      <vt:lpstr>Development of motor skills</vt:lpstr>
      <vt:lpstr>Development of motor skills</vt:lpstr>
      <vt:lpstr>Development of manipulative abilities</vt:lpstr>
      <vt:lpstr>Development of sight and hearing</vt:lpstr>
      <vt:lpstr>Development of social contact and speech</vt:lpstr>
      <vt:lpstr>PowerPoint Presentation</vt:lpstr>
      <vt:lpstr>Developmental disorders</vt:lpstr>
      <vt:lpstr>Developmental disorders</vt:lpstr>
      <vt:lpstr>Mental retardation</vt:lpstr>
      <vt:lpstr>Mental retardation</vt:lpstr>
      <vt:lpstr>Mental retardation</vt:lpstr>
      <vt:lpstr>Flabby baby syndrome</vt:lpstr>
      <vt:lpstr>Flabby baby syndrome</vt:lpstr>
      <vt:lpstr>Flabby baby syndrome</vt:lpstr>
      <vt:lpstr>Flabby baby syndrome</vt:lpstr>
      <vt:lpstr>Flabby baby syndrome</vt:lpstr>
      <vt:lpstr>Flabby baby syndrome</vt:lpstr>
      <vt:lpstr>CEREBRAL PALSY</vt:lpstr>
      <vt:lpstr>CEREBRAL PALSY</vt:lpstr>
      <vt:lpstr>CEREBRAL PALSY</vt:lpstr>
      <vt:lpstr>CEREBRAL PALSY-ETIOLOGY</vt:lpstr>
      <vt:lpstr>Cerebral palsy - presentation</vt:lpstr>
      <vt:lpstr>Cerebral palsy - classification</vt:lpstr>
      <vt:lpstr>Developmental disorders of the nervous system</vt:lpstr>
      <vt:lpstr>Malformations of the brain hemispheres and agenesis of the corpus callosum</vt:lpstr>
      <vt:lpstr>PowerPoint Presentation</vt:lpstr>
      <vt:lpstr>Agenesis of the corpus callosum</vt:lpstr>
      <vt:lpstr>Macrocephaly and Megalencephaly</vt:lpstr>
      <vt:lpstr>Macrocephaly and Megalencephaly</vt:lpstr>
      <vt:lpstr>Neuronal Migration Disorders</vt:lpstr>
      <vt:lpstr>PowerPoint Presentation</vt:lpstr>
      <vt:lpstr>PowerPoint Presentation</vt:lpstr>
      <vt:lpstr>PowerPoint Presentation</vt:lpstr>
      <vt:lpstr>Defects in the process of closing the neural tube - dysraphism</vt:lpstr>
      <vt:lpstr>PowerPoint Presentation</vt:lpstr>
      <vt:lpstr>PowerPoint Presentation</vt:lpstr>
      <vt:lpstr>Defects in the process of closing the neural tube - dysraphism</vt:lpstr>
      <vt:lpstr>PowerPoint Presentation</vt:lpstr>
      <vt:lpstr>Malformations of the occipital bone and cervical part of the spinal cord</vt:lpstr>
      <vt:lpstr>PowerPoint Presentation</vt:lpstr>
      <vt:lpstr>Malformations of the occipital bone and cervical part of the spinal cord</vt:lpstr>
      <vt:lpstr>PowerPoint Presentation</vt:lpstr>
      <vt:lpstr>Malformations of the occipital bone and cervical part of the spinal cord</vt:lpstr>
      <vt:lpstr>PowerPoint Presentation</vt:lpstr>
      <vt:lpstr>Disorders of the development of the cerebellum</vt:lpstr>
      <vt:lpstr>Disorders of the development of the cerebellum</vt:lpstr>
      <vt:lpstr>PowerPoint Presentation</vt:lpstr>
      <vt:lpstr>craniosynostosis</vt:lpstr>
      <vt:lpstr>craniosynostosis</vt:lpstr>
      <vt:lpstr>PowerPoint Presentation</vt:lpstr>
      <vt:lpstr>craniosynostosis</vt:lpstr>
      <vt:lpstr>craniosynostosis</vt:lpstr>
      <vt:lpstr>Inborn errors of metabolism</vt:lpstr>
      <vt:lpstr>Inborn errors of metabolism</vt:lpstr>
      <vt:lpstr>Inborn errors of metabolism</vt:lpstr>
      <vt:lpstr>Inborn errors of metabolism</vt:lpstr>
      <vt:lpstr>Chromosomal diseases of the nervous system</vt:lpstr>
      <vt:lpstr>Chromosomal diseases of the nervous system</vt:lpstr>
      <vt:lpstr>Neurocutaneous diseases</vt:lpstr>
      <vt:lpstr>Tuberous sclerosis complex</vt:lpstr>
      <vt:lpstr>PowerPoint Presentation</vt:lpstr>
      <vt:lpstr>PowerPoint Presentation</vt:lpstr>
      <vt:lpstr>Tuberous sclerosis complex</vt:lpstr>
      <vt:lpstr>PowerPoint Presentation</vt:lpstr>
      <vt:lpstr>PowerPoint Presentation</vt:lpstr>
      <vt:lpstr>PowerPoint Presentation</vt:lpstr>
      <vt:lpstr>PowerPoint Presentation</vt:lpstr>
      <vt:lpstr>Tuberous sclerosis complex</vt:lpstr>
      <vt:lpstr>neurofibromatosis</vt:lpstr>
      <vt:lpstr>Neurofibromatosis 1</vt:lpstr>
      <vt:lpstr>PowerPoint Presentation</vt:lpstr>
      <vt:lpstr>Neurofibromatosis 1</vt:lpstr>
      <vt:lpstr>Neurofibromatosis 1</vt:lpstr>
      <vt:lpstr>PowerPoint Presentation</vt:lpstr>
      <vt:lpstr>Neurofibromatos 2</vt:lpstr>
      <vt:lpstr>Encephalotrigeminal angiomatosis</vt:lpstr>
      <vt:lpstr>PowerPoint Presentation</vt:lpstr>
      <vt:lpstr>PowerPoint Presentation</vt:lpstr>
      <vt:lpstr>Lobes of the Brain</vt:lpstr>
      <vt:lpstr>Lobes of the Brain</vt:lpstr>
      <vt:lpstr>PowerPoint Presentation</vt:lpstr>
      <vt:lpstr>Lobes of the Brain</vt:lpstr>
      <vt:lpstr>FRONTAL LOBE</vt:lpstr>
      <vt:lpstr>FRONTAL LOBE syndrome</vt:lpstr>
      <vt:lpstr>FRONTAL LOBE syndrome</vt:lpstr>
      <vt:lpstr>FRONTAL LOBE syndrome</vt:lpstr>
      <vt:lpstr>PARIETAL LOBE</vt:lpstr>
      <vt:lpstr>PARIETAL LOBE SYNDROME</vt:lpstr>
      <vt:lpstr>PowerPoint Presentation</vt:lpstr>
      <vt:lpstr>PowerPoint Presentation</vt:lpstr>
      <vt:lpstr>Temporal lobe</vt:lpstr>
      <vt:lpstr>Temporal lobe syndrome</vt:lpstr>
      <vt:lpstr>Temporal lobe syndrome</vt:lpstr>
      <vt:lpstr>Occipital lobe</vt:lpstr>
      <vt:lpstr>Occipital lobe syndrome</vt:lpstr>
      <vt:lpstr>Occipital lobe syndrome</vt:lpstr>
      <vt:lpstr>Aphasia</vt:lpstr>
      <vt:lpstr>Etiology of aphasia</vt:lpstr>
      <vt:lpstr>Symptoms of aphasia</vt:lpstr>
      <vt:lpstr>Basic forms of aphasia</vt:lpstr>
      <vt:lpstr>Basic forms of aphasia</vt:lpstr>
      <vt:lpstr>agnosia</vt:lpstr>
      <vt:lpstr>apraxia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AC</dc:creator>
  <cp:lastModifiedBy>Dejan Aleksic</cp:lastModifiedBy>
  <cp:revision>250</cp:revision>
  <dcterms:created xsi:type="dcterms:W3CDTF">2006-08-16T00:00:00Z</dcterms:created>
  <dcterms:modified xsi:type="dcterms:W3CDTF">2024-02-20T17:36:33Z</dcterms:modified>
</cp:coreProperties>
</file>